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02"/>
  </p:notesMasterIdLst>
  <p:sldIdLst>
    <p:sldId id="256" r:id="rId2"/>
    <p:sldId id="257" r:id="rId3"/>
    <p:sldId id="258" r:id="rId4"/>
    <p:sldId id="259" r:id="rId5"/>
    <p:sldId id="260" r:id="rId6"/>
    <p:sldId id="261" r:id="rId7"/>
    <p:sldId id="262" r:id="rId8"/>
    <p:sldId id="263" r:id="rId9"/>
    <p:sldId id="264" r:id="rId10"/>
    <p:sldId id="265" r:id="rId11"/>
    <p:sldId id="353" r:id="rId12"/>
    <p:sldId id="354" r:id="rId13"/>
    <p:sldId id="35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Lst>
  <p:sldSz cx="9144000" cy="5143500" type="screen16x9"/>
  <p:notesSz cx="6858000" cy="9144000"/>
  <p:embeddedFontLst>
    <p:embeddedFont>
      <p:font typeface="Cantarell"/>
      <p:regular r:id="rId103"/>
      <p:bold r:id="rId104"/>
      <p:italic r:id="rId105"/>
      <p:boldItalic r:id="rId106"/>
    </p:embeddedFont>
    <p:embeddedFont>
      <p:font typeface="Cinzel"/>
      <p:regular r:id="rId107"/>
      <p:bold r:id="rId108"/>
    </p:embeddedFont>
    <p:embeddedFont>
      <p:font typeface="Cinzel Medium"/>
      <p:regular r:id="rId109"/>
      <p:bold r:id="rId110"/>
    </p:embeddedFont>
    <p:embeddedFont>
      <p:font typeface="Cinzel SemiBold"/>
      <p:regular r:id="rId111"/>
      <p:bold r:id="rId112"/>
    </p:embeddedFont>
    <p:embeddedFont>
      <p:font typeface="Montserrat" panose="00000500000000000000" pitchFamily="2" charset="0"/>
      <p:regular r:id="rId113"/>
      <p:bold r:id="rId114"/>
      <p:italic r:id="rId115"/>
      <p:boldItalic r:id="rId116"/>
    </p:embeddedFont>
    <p:embeddedFont>
      <p:font typeface="PT Sans" panose="020B0503020203020204" pitchFamily="34" charset="0"/>
      <p:regular r:id="rId117"/>
      <p:bold r:id="rId118"/>
      <p:italic r:id="rId119"/>
      <p:boldItalic r:id="rId120"/>
    </p:embeddedFont>
    <p:embeddedFont>
      <p:font typeface="Roboto Condensed Light" panose="02000000000000000000" pitchFamily="2" charset="0"/>
      <p:regular r:id="rId121"/>
      <p:italic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1280ED-F7D3-4CC7-B408-81AC8CB85BCD}">
  <a:tblStyle styleId="{A91280ED-F7D3-4CC7-B408-81AC8CB85B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118"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5b03016610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5b0301661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2af6a87ce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2af6a87ce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5b03016610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5b0301661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42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5b03016610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5b0301661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85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5b03016610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5b0301661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040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5b03016610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5b03016610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5fddab6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5fddab6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d6c00e7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8cf4f0f6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f8cf4f0f6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eeb251a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2eeb251a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5848fb1e3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5848fb1e3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315549125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315549125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587b0e8a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587b0e8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87b0e8a2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87b0e8a2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587b0e8a2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587b0e8a2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31554912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31554912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315549125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315549125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315549125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315549125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598e9952e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598e9952e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315549125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315549125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9749cd0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9749cd0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598e9952e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598e9952e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598e9952e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598e9952e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3175e6115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3175e611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a53a123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a53a123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a53a1236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a53a1236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ac8c6a1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ac8c6a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5ac8c6a11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5ac8c6a11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5ac8c6a11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5ac8c6a11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ac8c6a11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5ac8c6a11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5319867ce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5319867c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9f2f57a71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846eb245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846eb245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846eb245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846eb24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5846eb245b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5846eb245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846eb245b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5846eb245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5846eb245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5846eb245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5846eb245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5846eb24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5846eb245b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5846eb24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846eb245b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846eb245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95c71cb1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95c71cb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595c71cb1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595c71cb1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595c71cb1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595c71cb1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595c71cb1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595c71cb1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595c71cb1a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595c71cb1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595c71cb1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595c71cb1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595c71cb1a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595c71cb1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5846eb24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5846eb24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5821d7ec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5821d7ec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5821d7ecb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5821d7ecb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5821d7ecb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5821d7ec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5821d7ecb9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5821d7ecb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d6c00e7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5821d7ecb9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5821d7ecb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5821d7ecb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5821d7ecb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5846eb245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5846eb245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5846eb245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5846eb245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5846eb245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5846eb245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31271f3d15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31271f3d1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595c71cb1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595c71cb1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5846eb245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5846eb245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5846eb245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5846eb245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5846eb245b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5846eb245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af6a87ce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af6a87c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5846eb245b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5846eb245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5846eb245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5846eb245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5846eb245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5846eb245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5aea5bffa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5aea5bffa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5aea5bffa7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5aea5bffa7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5aea5bffa7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5aea5bffa7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5319867c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5319867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587b0e8a20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587b0e8a2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31271f3d1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31271f3d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87b0e8a20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87b0e8a2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b0301661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b030166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587b0e8a20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587b0e8a2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587b0e8a20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2587b0e8a2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587b0e8a20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587b0e8a20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31271f3d15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31271f3d1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314df1650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2314df165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314df1650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314df1650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314df1650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314df1650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314df1650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314df1650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5a6c0da8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5a6c0da8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315549125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315549125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5b03016610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5b0301661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315549125f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315549125f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315549125f_2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315549125f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5319867ce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5319867ce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31315a89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31315a89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58d76164f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58d76164f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58d76164f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58d76164f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58d76164f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58d76164f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8cf4f0f6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8cf4f0f6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2af6a87ce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2af6a87c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5aea5bffa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5aea5bffa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51300" y="539400"/>
            <a:ext cx="5441400" cy="226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5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550" y="2753300"/>
            <a:ext cx="4528800" cy="475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360857" y="1490575"/>
            <a:ext cx="9865618" cy="3609028"/>
            <a:chOff x="-360857" y="1490575"/>
            <a:chExt cx="9865618" cy="3609028"/>
          </a:xfrm>
        </p:grpSpPr>
        <p:pic>
          <p:nvPicPr>
            <p:cNvPr id="12" name="Google Shape;12;p2"/>
            <p:cNvPicPr preferRelativeResize="0"/>
            <p:nvPr/>
          </p:nvPicPr>
          <p:blipFill>
            <a:blip r:embed="rId2">
              <a:alphaModFix/>
            </a:blip>
            <a:stretch>
              <a:fillRect/>
            </a:stretch>
          </p:blipFill>
          <p:spPr>
            <a:xfrm>
              <a:off x="3191904" y="3594388"/>
              <a:ext cx="925053" cy="1497195"/>
            </a:xfrm>
            <a:prstGeom prst="rect">
              <a:avLst/>
            </a:prstGeom>
            <a:noFill/>
            <a:ln>
              <a:noFill/>
            </a:ln>
            <a:effectLst>
              <a:reflection stA="50000" endPos="31000" fadeDir="5400012" sy="-100000" algn="bl" rotWithShape="0"/>
            </a:effectLst>
          </p:spPr>
        </p:pic>
        <p:pic>
          <p:nvPicPr>
            <p:cNvPr id="13" name="Google Shape;13;p2"/>
            <p:cNvPicPr preferRelativeResize="0"/>
            <p:nvPr/>
          </p:nvPicPr>
          <p:blipFill>
            <a:blip r:embed="rId3">
              <a:alphaModFix/>
            </a:blip>
            <a:stretch>
              <a:fillRect/>
            </a:stretch>
          </p:blipFill>
          <p:spPr>
            <a:xfrm>
              <a:off x="872401" y="2863129"/>
              <a:ext cx="1112202" cy="2021213"/>
            </a:xfrm>
            <a:prstGeom prst="rect">
              <a:avLst/>
            </a:prstGeom>
            <a:noFill/>
            <a:ln>
              <a:noFill/>
            </a:ln>
            <a:effectLst>
              <a:reflection stA="50000" endPos="31000" fadeDir="5400012" sy="-100000" algn="bl" rotWithShape="0"/>
            </a:effectLst>
          </p:spPr>
        </p:pic>
        <p:pic>
          <p:nvPicPr>
            <p:cNvPr id="14" name="Google Shape;14;p2"/>
            <p:cNvPicPr preferRelativeResize="0"/>
            <p:nvPr/>
          </p:nvPicPr>
          <p:blipFill>
            <a:blip r:embed="rId4">
              <a:alphaModFix/>
            </a:blip>
            <a:stretch>
              <a:fillRect/>
            </a:stretch>
          </p:blipFill>
          <p:spPr>
            <a:xfrm flipH="1">
              <a:off x="1965892" y="2994032"/>
              <a:ext cx="1240533" cy="2069337"/>
            </a:xfrm>
            <a:prstGeom prst="rect">
              <a:avLst/>
            </a:prstGeom>
            <a:noFill/>
            <a:ln>
              <a:noFill/>
            </a:ln>
            <a:effectLst>
              <a:reflection stA="50000" endPos="31000" fadeDir="5400012" sy="-100000" algn="bl" rotWithShape="0"/>
            </a:effectLst>
          </p:spPr>
        </p:pic>
        <p:pic>
          <p:nvPicPr>
            <p:cNvPr id="15" name="Google Shape;15;p2"/>
            <p:cNvPicPr preferRelativeResize="0"/>
            <p:nvPr/>
          </p:nvPicPr>
          <p:blipFill>
            <a:blip r:embed="rId5">
              <a:alphaModFix/>
            </a:blip>
            <a:stretch>
              <a:fillRect/>
            </a:stretch>
          </p:blipFill>
          <p:spPr>
            <a:xfrm>
              <a:off x="-360857" y="1490577"/>
              <a:ext cx="1236174" cy="2887448"/>
            </a:xfrm>
            <a:prstGeom prst="rect">
              <a:avLst/>
            </a:prstGeom>
            <a:noFill/>
            <a:ln>
              <a:noFill/>
            </a:ln>
            <a:effectLst>
              <a:reflection stA="50000" endPos="31000" fadeDir="5400012" sy="-100000" algn="bl" rotWithShape="0"/>
            </a:effectLst>
          </p:spPr>
        </p:pic>
        <p:pic>
          <p:nvPicPr>
            <p:cNvPr id="16" name="Google Shape;16;p2"/>
            <p:cNvPicPr preferRelativeResize="0"/>
            <p:nvPr/>
          </p:nvPicPr>
          <p:blipFill>
            <a:blip r:embed="rId6">
              <a:alphaModFix/>
            </a:blip>
            <a:stretch>
              <a:fillRect/>
            </a:stretch>
          </p:blipFill>
          <p:spPr>
            <a:xfrm>
              <a:off x="5035417" y="3586367"/>
              <a:ext cx="930400" cy="1513236"/>
            </a:xfrm>
            <a:prstGeom prst="rect">
              <a:avLst/>
            </a:prstGeom>
            <a:noFill/>
            <a:ln>
              <a:noFill/>
            </a:ln>
            <a:effectLst>
              <a:reflection stA="50000" endPos="31000" fadeDir="5400012" sy="-100000" algn="bl" rotWithShape="0"/>
            </a:effectLst>
          </p:spPr>
        </p:pic>
        <p:pic>
          <p:nvPicPr>
            <p:cNvPr id="17" name="Google Shape;17;p2"/>
            <p:cNvPicPr preferRelativeResize="0"/>
            <p:nvPr/>
          </p:nvPicPr>
          <p:blipFill>
            <a:blip r:embed="rId7">
              <a:alphaModFix/>
            </a:blip>
            <a:stretch>
              <a:fillRect/>
            </a:stretch>
          </p:blipFill>
          <p:spPr>
            <a:xfrm>
              <a:off x="7196817" y="2884522"/>
              <a:ext cx="1074772" cy="1978436"/>
            </a:xfrm>
            <a:prstGeom prst="rect">
              <a:avLst/>
            </a:prstGeom>
            <a:noFill/>
            <a:ln>
              <a:noFill/>
            </a:ln>
            <a:effectLst>
              <a:reflection stA="50000" endPos="31000" fadeDir="5400012" sy="-100000" algn="bl" rotWithShape="0"/>
            </a:effectLst>
          </p:spPr>
        </p:pic>
        <p:pic>
          <p:nvPicPr>
            <p:cNvPr id="18" name="Google Shape;18;p2"/>
            <p:cNvPicPr preferRelativeResize="0"/>
            <p:nvPr/>
          </p:nvPicPr>
          <p:blipFill>
            <a:blip r:embed="rId8">
              <a:alphaModFix/>
            </a:blip>
            <a:stretch>
              <a:fillRect/>
            </a:stretch>
          </p:blipFill>
          <p:spPr>
            <a:xfrm>
              <a:off x="5980340" y="2994032"/>
              <a:ext cx="1197756" cy="2031908"/>
            </a:xfrm>
            <a:prstGeom prst="rect">
              <a:avLst/>
            </a:prstGeom>
            <a:noFill/>
            <a:ln>
              <a:noFill/>
            </a:ln>
            <a:effectLst>
              <a:reflection stA="50000" endPos="31000" fadeDir="5400012" sy="-100000" algn="bl" rotWithShape="0"/>
            </a:effectLst>
          </p:spPr>
        </p:pic>
        <p:pic>
          <p:nvPicPr>
            <p:cNvPr id="19" name="Google Shape;19;p2"/>
            <p:cNvPicPr preferRelativeResize="0"/>
            <p:nvPr/>
          </p:nvPicPr>
          <p:blipFill>
            <a:blip r:embed="rId9">
              <a:alphaModFix/>
            </a:blip>
            <a:stretch>
              <a:fillRect/>
            </a:stretch>
          </p:blipFill>
          <p:spPr>
            <a:xfrm>
              <a:off x="8274497" y="1490575"/>
              <a:ext cx="1230263" cy="2887448"/>
            </a:xfrm>
            <a:prstGeom prst="rect">
              <a:avLst/>
            </a:prstGeom>
            <a:noFill/>
            <a:ln>
              <a:noFill/>
            </a:ln>
            <a:effectLst>
              <a:reflection stA="50000" endPos="31000" fadeDir="5400012" sy="-100000" algn="bl" rotWithShape="0"/>
            </a:effec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dk2"/>
            </a:gs>
            <a:gs pos="100000">
              <a:schemeClr val="dk1"/>
            </a:gs>
          </a:gsLst>
          <a:path path="circle">
            <a:fillToRect l="50000" t="50000" r="50000" b="50000"/>
          </a:path>
          <a:tileRect/>
        </a:gra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2402400" y="1324863"/>
            <a:ext cx="4339200" cy="131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600"/>
              <a:buNone/>
              <a:defRPr sz="72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62" name="Google Shape;62;p11"/>
          <p:cNvSpPr txBox="1">
            <a:spLocks noGrp="1"/>
          </p:cNvSpPr>
          <p:nvPr>
            <p:ph type="subTitle" idx="1"/>
          </p:nvPr>
        </p:nvSpPr>
        <p:spPr>
          <a:xfrm>
            <a:off x="2402400" y="2635738"/>
            <a:ext cx="4339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1600"/>
              </a:spcBef>
              <a:spcAft>
                <a:spcPts val="0"/>
              </a:spcAft>
              <a:buClr>
                <a:schemeClr val="lt1"/>
              </a:buClr>
              <a:buSzPts val="1600"/>
              <a:buNone/>
              <a:defRPr sz="1600">
                <a:solidFill>
                  <a:schemeClr val="lt1"/>
                </a:solidFill>
              </a:defRPr>
            </a:lvl3pPr>
            <a:lvl4pPr lvl="3" algn="ctr" rtl="0">
              <a:lnSpc>
                <a:spcPct val="100000"/>
              </a:lnSpc>
              <a:spcBef>
                <a:spcPts val="1600"/>
              </a:spcBef>
              <a:spcAft>
                <a:spcPts val="0"/>
              </a:spcAft>
              <a:buClr>
                <a:schemeClr val="lt1"/>
              </a:buClr>
              <a:buSzPts val="1600"/>
              <a:buNone/>
              <a:defRPr sz="1600">
                <a:solidFill>
                  <a:schemeClr val="lt1"/>
                </a:solidFill>
              </a:defRPr>
            </a:lvl4pPr>
            <a:lvl5pPr lvl="4" algn="ctr" rtl="0">
              <a:lnSpc>
                <a:spcPct val="100000"/>
              </a:lnSpc>
              <a:spcBef>
                <a:spcPts val="1600"/>
              </a:spcBef>
              <a:spcAft>
                <a:spcPts val="0"/>
              </a:spcAft>
              <a:buClr>
                <a:schemeClr val="lt1"/>
              </a:buClr>
              <a:buSzPts val="1600"/>
              <a:buNone/>
              <a:defRPr sz="1600">
                <a:solidFill>
                  <a:schemeClr val="lt1"/>
                </a:solidFill>
              </a:defRPr>
            </a:lvl5pPr>
            <a:lvl6pPr lvl="5" algn="ctr" rtl="0">
              <a:lnSpc>
                <a:spcPct val="100000"/>
              </a:lnSpc>
              <a:spcBef>
                <a:spcPts val="1600"/>
              </a:spcBef>
              <a:spcAft>
                <a:spcPts val="0"/>
              </a:spcAft>
              <a:buClr>
                <a:schemeClr val="lt1"/>
              </a:buClr>
              <a:buSzPts val="1600"/>
              <a:buNone/>
              <a:defRPr sz="1600">
                <a:solidFill>
                  <a:schemeClr val="lt1"/>
                </a:solidFill>
              </a:defRPr>
            </a:lvl6pPr>
            <a:lvl7pPr lvl="6" algn="ctr" rtl="0">
              <a:lnSpc>
                <a:spcPct val="100000"/>
              </a:lnSpc>
              <a:spcBef>
                <a:spcPts val="1600"/>
              </a:spcBef>
              <a:spcAft>
                <a:spcPts val="0"/>
              </a:spcAft>
              <a:buClr>
                <a:schemeClr val="lt1"/>
              </a:buClr>
              <a:buSzPts val="1600"/>
              <a:buNone/>
              <a:defRPr sz="1600">
                <a:solidFill>
                  <a:schemeClr val="lt1"/>
                </a:solidFill>
              </a:defRPr>
            </a:lvl7pPr>
            <a:lvl8pPr lvl="7" algn="ctr" rtl="0">
              <a:lnSpc>
                <a:spcPct val="100000"/>
              </a:lnSpc>
              <a:spcBef>
                <a:spcPts val="1600"/>
              </a:spcBef>
              <a:spcAft>
                <a:spcPts val="0"/>
              </a:spcAft>
              <a:buClr>
                <a:schemeClr val="lt1"/>
              </a:buClr>
              <a:buSzPts val="1600"/>
              <a:buNone/>
              <a:defRPr sz="1600">
                <a:solidFill>
                  <a:schemeClr val="lt1"/>
                </a:solidFill>
              </a:defRPr>
            </a:lvl8pPr>
            <a:lvl9pPr lvl="8" algn="ctr" rtl="0">
              <a:lnSpc>
                <a:spcPct val="100000"/>
              </a:lnSpc>
              <a:spcBef>
                <a:spcPts val="1600"/>
              </a:spcBef>
              <a:spcAft>
                <a:spcPts val="1600"/>
              </a:spcAft>
              <a:buClr>
                <a:schemeClr val="lt1"/>
              </a:buClr>
              <a:buSzPts val="1600"/>
              <a:buNone/>
              <a:defRPr sz="1600">
                <a:solidFill>
                  <a:schemeClr val="lt1"/>
                </a:solidFill>
              </a:defRPr>
            </a:lvl9pPr>
          </a:lstStyle>
          <a:p>
            <a:endParaRPr/>
          </a:p>
        </p:txBody>
      </p:sp>
      <p:pic>
        <p:nvPicPr>
          <p:cNvPr id="63" name="Google Shape;63;p11"/>
          <p:cNvPicPr preferRelativeResize="0"/>
          <p:nvPr/>
        </p:nvPicPr>
        <p:blipFill>
          <a:blip r:embed="rId2">
            <a:alphaModFix/>
          </a:blip>
          <a:stretch>
            <a:fillRect/>
          </a:stretch>
        </p:blipFill>
        <p:spPr>
          <a:xfrm>
            <a:off x="-592351" y="845755"/>
            <a:ext cx="1864350" cy="3388125"/>
          </a:xfrm>
          <a:prstGeom prst="rect">
            <a:avLst/>
          </a:prstGeom>
          <a:noFill/>
          <a:ln>
            <a:noFill/>
          </a:ln>
          <a:effectLst>
            <a:reflection stA="50000" endPos="31000" fadeDir="5400012" sy="-100000" algn="bl" rotWithShape="0"/>
          </a:effectLst>
        </p:spPr>
      </p:pic>
      <p:pic>
        <p:nvPicPr>
          <p:cNvPr id="64" name="Google Shape;64;p11"/>
          <p:cNvPicPr preferRelativeResize="0"/>
          <p:nvPr/>
        </p:nvPicPr>
        <p:blipFill>
          <a:blip r:embed="rId3">
            <a:alphaModFix/>
          </a:blip>
          <a:stretch>
            <a:fillRect/>
          </a:stretch>
        </p:blipFill>
        <p:spPr>
          <a:xfrm>
            <a:off x="7579022" y="344580"/>
            <a:ext cx="2157330" cy="3598650"/>
          </a:xfrm>
          <a:prstGeom prst="rect">
            <a:avLst/>
          </a:prstGeom>
          <a:noFill/>
          <a:ln>
            <a:noFill/>
          </a:ln>
          <a:effectLst>
            <a:reflection stA="50000" endPos="31000" fadeDir="5400012" sy="-100000" algn="bl" rotWithShape="0"/>
          </a:effectLst>
        </p:spPr>
      </p:pic>
      <p:pic>
        <p:nvPicPr>
          <p:cNvPr id="65" name="Google Shape;65;p11"/>
          <p:cNvPicPr preferRelativeResize="0"/>
          <p:nvPr/>
        </p:nvPicPr>
        <p:blipFill>
          <a:blip r:embed="rId4">
            <a:alphaModFix/>
          </a:blip>
          <a:stretch>
            <a:fillRect/>
          </a:stretch>
        </p:blipFill>
        <p:spPr>
          <a:xfrm>
            <a:off x="2489313" y="3713950"/>
            <a:ext cx="3997700" cy="1700450"/>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5_1">
    <p:bg>
      <p:bgPr>
        <a:gradFill>
          <a:gsLst>
            <a:gs pos="0">
              <a:srgbClr val="BFBFBF">
                <a:alpha val="15294"/>
              </a:srgbClr>
            </a:gs>
            <a:gs pos="63000">
              <a:srgbClr val="BFBFBF">
                <a:alpha val="15294"/>
              </a:srgbClr>
            </a:gs>
            <a:gs pos="100000">
              <a:srgbClr val="BBBBBB">
                <a:alpha val="40000"/>
              </a:srgbClr>
            </a:gs>
          </a:gsLst>
          <a:path path="circle">
            <a:fillToRect l="50000" t="50000" r="50000" b="50000"/>
          </a:path>
          <a:tileRect/>
        </a:gra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3"/>
          <p:cNvSpPr txBox="1">
            <a:spLocks noGrp="1"/>
          </p:cNvSpPr>
          <p:nvPr>
            <p:ph type="title" idx="2"/>
          </p:nvPr>
        </p:nvSpPr>
        <p:spPr>
          <a:xfrm>
            <a:off x="1833337" y="1432505"/>
            <a:ext cx="2327100" cy="444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subTitle" idx="1"/>
          </p:nvPr>
        </p:nvSpPr>
        <p:spPr>
          <a:xfrm>
            <a:off x="1833337" y="1801081"/>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71" name="Google Shape;71;p13"/>
          <p:cNvSpPr txBox="1">
            <a:spLocks noGrp="1"/>
          </p:cNvSpPr>
          <p:nvPr>
            <p:ph type="title" idx="3"/>
          </p:nvPr>
        </p:nvSpPr>
        <p:spPr>
          <a:xfrm>
            <a:off x="5890162" y="1432505"/>
            <a:ext cx="2327100" cy="444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3"/>
          <p:cNvSpPr txBox="1">
            <a:spLocks noGrp="1"/>
          </p:cNvSpPr>
          <p:nvPr>
            <p:ph type="subTitle" idx="4"/>
          </p:nvPr>
        </p:nvSpPr>
        <p:spPr>
          <a:xfrm>
            <a:off x="5890163" y="1801081"/>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73" name="Google Shape;73;p13"/>
          <p:cNvSpPr txBox="1">
            <a:spLocks noGrp="1"/>
          </p:cNvSpPr>
          <p:nvPr>
            <p:ph type="title" idx="5"/>
          </p:nvPr>
        </p:nvSpPr>
        <p:spPr>
          <a:xfrm>
            <a:off x="1833337" y="2830205"/>
            <a:ext cx="2327100" cy="444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3"/>
          <p:cNvSpPr txBox="1">
            <a:spLocks noGrp="1"/>
          </p:cNvSpPr>
          <p:nvPr>
            <p:ph type="subTitle" idx="6"/>
          </p:nvPr>
        </p:nvSpPr>
        <p:spPr>
          <a:xfrm>
            <a:off x="1833337" y="3198805"/>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75" name="Google Shape;75;p13"/>
          <p:cNvSpPr txBox="1">
            <a:spLocks noGrp="1"/>
          </p:cNvSpPr>
          <p:nvPr>
            <p:ph type="title" idx="7"/>
          </p:nvPr>
        </p:nvSpPr>
        <p:spPr>
          <a:xfrm>
            <a:off x="5890162" y="2830205"/>
            <a:ext cx="2327100" cy="444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 name="Google Shape;76;p13"/>
          <p:cNvSpPr txBox="1">
            <a:spLocks noGrp="1"/>
          </p:cNvSpPr>
          <p:nvPr>
            <p:ph type="subTitle" idx="8"/>
          </p:nvPr>
        </p:nvSpPr>
        <p:spPr>
          <a:xfrm>
            <a:off x="5890163" y="3198805"/>
            <a:ext cx="2327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77" name="Google Shape;77;p13"/>
          <p:cNvSpPr txBox="1">
            <a:spLocks noGrp="1"/>
          </p:cNvSpPr>
          <p:nvPr>
            <p:ph type="title" idx="9" hasCustomPrompt="1"/>
          </p:nvPr>
        </p:nvSpPr>
        <p:spPr>
          <a:xfrm>
            <a:off x="926737" y="1579730"/>
            <a:ext cx="906600" cy="64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title" idx="13" hasCustomPrompt="1"/>
          </p:nvPr>
        </p:nvSpPr>
        <p:spPr>
          <a:xfrm>
            <a:off x="926737" y="2977455"/>
            <a:ext cx="906600" cy="64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title" idx="14" hasCustomPrompt="1"/>
          </p:nvPr>
        </p:nvSpPr>
        <p:spPr>
          <a:xfrm>
            <a:off x="4983562" y="1579730"/>
            <a:ext cx="906600" cy="64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0" name="Google Shape;80;p13"/>
          <p:cNvSpPr txBox="1">
            <a:spLocks noGrp="1"/>
          </p:cNvSpPr>
          <p:nvPr>
            <p:ph type="title" idx="15" hasCustomPrompt="1"/>
          </p:nvPr>
        </p:nvSpPr>
        <p:spPr>
          <a:xfrm>
            <a:off x="4983562" y="2977455"/>
            <a:ext cx="906600" cy="64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pic>
        <p:nvPicPr>
          <p:cNvPr id="81" name="Google Shape;81;p13"/>
          <p:cNvPicPr preferRelativeResize="0"/>
          <p:nvPr/>
        </p:nvPicPr>
        <p:blipFill>
          <a:blip r:embed="rId2">
            <a:alphaModFix/>
          </a:blip>
          <a:stretch>
            <a:fillRect/>
          </a:stretch>
        </p:blipFill>
        <p:spPr>
          <a:xfrm>
            <a:off x="7448250" y="3923102"/>
            <a:ext cx="2327100" cy="989849"/>
          </a:xfrm>
          <a:prstGeom prst="rect">
            <a:avLst/>
          </a:prstGeom>
          <a:noFill/>
          <a:ln>
            <a:noFill/>
          </a:ln>
          <a:effectLst>
            <a:reflection stA="50000" endPos="31000" fadeDir="5400012" sy="-100000" algn="bl" rotWithShape="0"/>
          </a:effectLst>
        </p:spPr>
      </p:pic>
      <p:pic>
        <p:nvPicPr>
          <p:cNvPr id="82" name="Google Shape;82;p13"/>
          <p:cNvPicPr preferRelativeResize="0"/>
          <p:nvPr/>
        </p:nvPicPr>
        <p:blipFill>
          <a:blip r:embed="rId3">
            <a:alphaModFix/>
          </a:blip>
          <a:stretch>
            <a:fillRect/>
          </a:stretch>
        </p:blipFill>
        <p:spPr>
          <a:xfrm>
            <a:off x="-285750" y="3887475"/>
            <a:ext cx="2547562" cy="989850"/>
          </a:xfrm>
          <a:prstGeom prst="rect">
            <a:avLst/>
          </a:prstGeom>
          <a:noFill/>
          <a:ln>
            <a:noFill/>
          </a:ln>
          <a:effectLst>
            <a:reflection stA="50000" endPos="30000" fadeDir="5400012" sy="-100000" algn="bl" rotWithShape="0"/>
          </a:effectLst>
        </p:spPr>
      </p:pic>
      <p:pic>
        <p:nvPicPr>
          <p:cNvPr id="83" name="Google Shape;83;p13"/>
          <p:cNvPicPr preferRelativeResize="0"/>
          <p:nvPr/>
        </p:nvPicPr>
        <p:blipFill>
          <a:blip r:embed="rId4">
            <a:alphaModFix/>
          </a:blip>
          <a:stretch>
            <a:fillRect/>
          </a:stretch>
        </p:blipFill>
        <p:spPr>
          <a:xfrm>
            <a:off x="4106704" y="3499738"/>
            <a:ext cx="925053" cy="1497195"/>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_4">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4768588" y="1919125"/>
            <a:ext cx="3518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4"/>
          <p:cNvSpPr txBox="1">
            <a:spLocks noGrp="1"/>
          </p:cNvSpPr>
          <p:nvPr>
            <p:ph type="subTitle" idx="1"/>
          </p:nvPr>
        </p:nvSpPr>
        <p:spPr>
          <a:xfrm>
            <a:off x="4768588" y="2415625"/>
            <a:ext cx="35187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pic>
        <p:nvPicPr>
          <p:cNvPr id="87" name="Google Shape;87;p14"/>
          <p:cNvPicPr preferRelativeResize="0"/>
          <p:nvPr/>
        </p:nvPicPr>
        <p:blipFill>
          <a:blip r:embed="rId2">
            <a:alphaModFix/>
          </a:blip>
          <a:stretch>
            <a:fillRect/>
          </a:stretch>
        </p:blipFill>
        <p:spPr>
          <a:xfrm>
            <a:off x="8161217" y="2898897"/>
            <a:ext cx="1074772" cy="1978436"/>
          </a:xfrm>
          <a:prstGeom prst="rect">
            <a:avLst/>
          </a:prstGeom>
          <a:noFill/>
          <a:ln>
            <a:noFill/>
          </a:ln>
          <a:effectLst>
            <a:reflection stA="50000" endPos="31000" fadeDir="5400012" sy="-100000" algn="bl" rotWithShape="0"/>
          </a:effectLst>
        </p:spPr>
      </p:pic>
      <p:pic>
        <p:nvPicPr>
          <p:cNvPr id="88" name="Google Shape;88;p14"/>
          <p:cNvPicPr preferRelativeResize="0"/>
          <p:nvPr/>
        </p:nvPicPr>
        <p:blipFill>
          <a:blip r:embed="rId3">
            <a:alphaModFix/>
          </a:blip>
          <a:stretch>
            <a:fillRect/>
          </a:stretch>
        </p:blipFill>
        <p:spPr>
          <a:xfrm>
            <a:off x="-425050" y="3689112"/>
            <a:ext cx="2547562" cy="989850"/>
          </a:xfrm>
          <a:prstGeom prst="rect">
            <a:avLst/>
          </a:prstGeom>
          <a:noFill/>
          <a:ln>
            <a:noFill/>
          </a:ln>
          <a:effectLst>
            <a:reflection stA="50000" endPos="30000" fadeDir="5400012" sy="-100000" algn="bl" rotWithShape="0"/>
          </a:effectLst>
        </p:spPr>
      </p:pic>
      <p:pic>
        <p:nvPicPr>
          <p:cNvPr id="89" name="Google Shape;89;p14"/>
          <p:cNvPicPr preferRelativeResize="0"/>
          <p:nvPr/>
        </p:nvPicPr>
        <p:blipFill>
          <a:blip r:embed="rId4">
            <a:alphaModFix/>
          </a:blip>
          <a:stretch>
            <a:fillRect/>
          </a:stretch>
        </p:blipFill>
        <p:spPr>
          <a:xfrm>
            <a:off x="6033029" y="3521163"/>
            <a:ext cx="925053" cy="1497195"/>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_1_2">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15"/>
          <p:cNvSpPr txBox="1">
            <a:spLocks noGrp="1"/>
          </p:cNvSpPr>
          <p:nvPr>
            <p:ph type="body" idx="1"/>
          </p:nvPr>
        </p:nvSpPr>
        <p:spPr>
          <a:xfrm>
            <a:off x="720000" y="1215751"/>
            <a:ext cx="7704000" cy="1248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Char char="○"/>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Char char="■"/>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Char char="●"/>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Char char="○"/>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Char char="■"/>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Char char="●"/>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Char char="○"/>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 name="Google Shape;95;p16"/>
          <p:cNvSpPr txBox="1">
            <a:spLocks noGrp="1"/>
          </p:cNvSpPr>
          <p:nvPr>
            <p:ph type="title" idx="2"/>
          </p:nvPr>
        </p:nvSpPr>
        <p:spPr>
          <a:xfrm>
            <a:off x="771650" y="2643150"/>
            <a:ext cx="23550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 name="Google Shape;96;p16"/>
          <p:cNvSpPr txBox="1">
            <a:spLocks noGrp="1"/>
          </p:cNvSpPr>
          <p:nvPr>
            <p:ph type="subTitle" idx="1"/>
          </p:nvPr>
        </p:nvSpPr>
        <p:spPr>
          <a:xfrm>
            <a:off x="771650" y="2961775"/>
            <a:ext cx="2355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97" name="Google Shape;97;p16"/>
          <p:cNvSpPr txBox="1">
            <a:spLocks noGrp="1"/>
          </p:cNvSpPr>
          <p:nvPr>
            <p:ph type="title" idx="3"/>
          </p:nvPr>
        </p:nvSpPr>
        <p:spPr>
          <a:xfrm>
            <a:off x="3394576" y="2643150"/>
            <a:ext cx="23550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 name="Google Shape;98;p16"/>
          <p:cNvSpPr txBox="1">
            <a:spLocks noGrp="1"/>
          </p:cNvSpPr>
          <p:nvPr>
            <p:ph type="subTitle" idx="4"/>
          </p:nvPr>
        </p:nvSpPr>
        <p:spPr>
          <a:xfrm>
            <a:off x="3394575" y="2961775"/>
            <a:ext cx="2355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99" name="Google Shape;99;p16"/>
          <p:cNvSpPr txBox="1">
            <a:spLocks noGrp="1"/>
          </p:cNvSpPr>
          <p:nvPr>
            <p:ph type="title" idx="5"/>
          </p:nvPr>
        </p:nvSpPr>
        <p:spPr>
          <a:xfrm>
            <a:off x="6017601" y="2643150"/>
            <a:ext cx="23547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16"/>
          <p:cNvSpPr txBox="1">
            <a:spLocks noGrp="1"/>
          </p:cNvSpPr>
          <p:nvPr>
            <p:ph type="subTitle" idx="6"/>
          </p:nvPr>
        </p:nvSpPr>
        <p:spPr>
          <a:xfrm>
            <a:off x="6017600" y="2961775"/>
            <a:ext cx="2354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pic>
        <p:nvPicPr>
          <p:cNvPr id="101" name="Google Shape;101;p16"/>
          <p:cNvPicPr preferRelativeResize="0"/>
          <p:nvPr/>
        </p:nvPicPr>
        <p:blipFill>
          <a:blip r:embed="rId2">
            <a:alphaModFix/>
          </a:blip>
          <a:stretch>
            <a:fillRect/>
          </a:stretch>
        </p:blipFill>
        <p:spPr>
          <a:xfrm>
            <a:off x="-76621" y="3106913"/>
            <a:ext cx="925053" cy="1497195"/>
          </a:xfrm>
          <a:prstGeom prst="rect">
            <a:avLst/>
          </a:prstGeom>
          <a:noFill/>
          <a:ln>
            <a:noFill/>
          </a:ln>
          <a:effectLst>
            <a:reflection stA="50000" endPos="31000" fadeDir="5400012" sy="-100000" algn="bl" rotWithShape="0"/>
          </a:effectLst>
        </p:spPr>
      </p:pic>
      <p:pic>
        <p:nvPicPr>
          <p:cNvPr id="102" name="Google Shape;102;p16"/>
          <p:cNvPicPr preferRelativeResize="0"/>
          <p:nvPr/>
        </p:nvPicPr>
        <p:blipFill>
          <a:blip r:embed="rId3">
            <a:alphaModFix/>
          </a:blip>
          <a:stretch>
            <a:fillRect/>
          </a:stretch>
        </p:blipFill>
        <p:spPr>
          <a:xfrm>
            <a:off x="8477065" y="2994032"/>
            <a:ext cx="1197756" cy="2031908"/>
          </a:xfrm>
          <a:prstGeom prst="rect">
            <a:avLst/>
          </a:prstGeom>
          <a:noFill/>
          <a:ln>
            <a:noFill/>
          </a:ln>
          <a:effectLst>
            <a:reflection stA="50000" endPos="31000" fadeDir="5400012" sy="-100000" algn="bl" rotWithShape="0"/>
          </a:effectLst>
        </p:spPr>
      </p:pic>
      <p:pic>
        <p:nvPicPr>
          <p:cNvPr id="103" name="Google Shape;103;p16"/>
          <p:cNvPicPr preferRelativeResize="0"/>
          <p:nvPr/>
        </p:nvPicPr>
        <p:blipFill>
          <a:blip r:embed="rId4">
            <a:alphaModFix/>
          </a:blip>
          <a:stretch>
            <a:fillRect/>
          </a:stretch>
        </p:blipFill>
        <p:spPr>
          <a:xfrm flipH="1">
            <a:off x="3008780" y="3906200"/>
            <a:ext cx="2547602" cy="989850"/>
          </a:xfrm>
          <a:prstGeom prst="rect">
            <a:avLst/>
          </a:prstGeom>
          <a:noFill/>
          <a:ln>
            <a:noFill/>
          </a:ln>
          <a:effectLst>
            <a:reflection stA="50000" endPos="30000" fadeDir="5400012" sy="-100000" algn="bl" rotWithShape="0"/>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7"/>
          <p:cNvSpPr txBox="1">
            <a:spLocks noGrp="1"/>
          </p:cNvSpPr>
          <p:nvPr>
            <p:ph type="title" idx="2"/>
          </p:nvPr>
        </p:nvSpPr>
        <p:spPr>
          <a:xfrm>
            <a:off x="788675" y="1894355"/>
            <a:ext cx="23061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17"/>
          <p:cNvSpPr txBox="1">
            <a:spLocks noGrp="1"/>
          </p:cNvSpPr>
          <p:nvPr>
            <p:ph type="subTitle" idx="1"/>
          </p:nvPr>
        </p:nvSpPr>
        <p:spPr>
          <a:xfrm>
            <a:off x="788675" y="2212955"/>
            <a:ext cx="230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08" name="Google Shape;108;p17"/>
          <p:cNvSpPr txBox="1">
            <a:spLocks noGrp="1"/>
          </p:cNvSpPr>
          <p:nvPr>
            <p:ph type="title" idx="3"/>
          </p:nvPr>
        </p:nvSpPr>
        <p:spPr>
          <a:xfrm>
            <a:off x="3418953" y="1894355"/>
            <a:ext cx="23061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17"/>
          <p:cNvSpPr txBox="1">
            <a:spLocks noGrp="1"/>
          </p:cNvSpPr>
          <p:nvPr>
            <p:ph type="subTitle" idx="4"/>
          </p:nvPr>
        </p:nvSpPr>
        <p:spPr>
          <a:xfrm>
            <a:off x="3418953" y="2212955"/>
            <a:ext cx="230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0" name="Google Shape;110;p17"/>
          <p:cNvSpPr txBox="1">
            <a:spLocks noGrp="1"/>
          </p:cNvSpPr>
          <p:nvPr>
            <p:ph type="title" idx="5"/>
          </p:nvPr>
        </p:nvSpPr>
        <p:spPr>
          <a:xfrm>
            <a:off x="788675" y="3708755"/>
            <a:ext cx="23061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17"/>
          <p:cNvSpPr txBox="1">
            <a:spLocks noGrp="1"/>
          </p:cNvSpPr>
          <p:nvPr>
            <p:ph type="subTitle" idx="6"/>
          </p:nvPr>
        </p:nvSpPr>
        <p:spPr>
          <a:xfrm>
            <a:off x="788675" y="4027355"/>
            <a:ext cx="230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2" name="Google Shape;112;p17"/>
          <p:cNvSpPr txBox="1">
            <a:spLocks noGrp="1"/>
          </p:cNvSpPr>
          <p:nvPr>
            <p:ph type="title" idx="7"/>
          </p:nvPr>
        </p:nvSpPr>
        <p:spPr>
          <a:xfrm>
            <a:off x="3418950" y="3708755"/>
            <a:ext cx="23061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17"/>
          <p:cNvSpPr txBox="1">
            <a:spLocks noGrp="1"/>
          </p:cNvSpPr>
          <p:nvPr>
            <p:ph type="subTitle" idx="8"/>
          </p:nvPr>
        </p:nvSpPr>
        <p:spPr>
          <a:xfrm>
            <a:off x="3418920" y="4027355"/>
            <a:ext cx="230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4" name="Google Shape;114;p17"/>
          <p:cNvSpPr txBox="1">
            <a:spLocks noGrp="1"/>
          </p:cNvSpPr>
          <p:nvPr>
            <p:ph type="title" idx="9"/>
          </p:nvPr>
        </p:nvSpPr>
        <p:spPr>
          <a:xfrm>
            <a:off x="6049050" y="1894355"/>
            <a:ext cx="23061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17"/>
          <p:cNvSpPr txBox="1">
            <a:spLocks noGrp="1"/>
          </p:cNvSpPr>
          <p:nvPr>
            <p:ph type="subTitle" idx="13"/>
          </p:nvPr>
        </p:nvSpPr>
        <p:spPr>
          <a:xfrm>
            <a:off x="6049050" y="2212955"/>
            <a:ext cx="230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6" name="Google Shape;116;p17"/>
          <p:cNvSpPr txBox="1">
            <a:spLocks noGrp="1"/>
          </p:cNvSpPr>
          <p:nvPr>
            <p:ph type="title" idx="14"/>
          </p:nvPr>
        </p:nvSpPr>
        <p:spPr>
          <a:xfrm>
            <a:off x="6049050" y="3708755"/>
            <a:ext cx="23061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7"/>
          <p:cNvSpPr txBox="1">
            <a:spLocks noGrp="1"/>
          </p:cNvSpPr>
          <p:nvPr>
            <p:ph type="subTitle" idx="15"/>
          </p:nvPr>
        </p:nvSpPr>
        <p:spPr>
          <a:xfrm>
            <a:off x="6049166" y="4027355"/>
            <a:ext cx="230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8" name="Google Shape;118;p17"/>
          <p:cNvSpPr txBox="1">
            <a:spLocks noGrp="1"/>
          </p:cNvSpPr>
          <p:nvPr>
            <p:ph type="title" idx="16" hasCustomPrompt="1"/>
          </p:nvPr>
        </p:nvSpPr>
        <p:spPr>
          <a:xfrm>
            <a:off x="1655325" y="1391680"/>
            <a:ext cx="572700" cy="33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9" name="Google Shape;119;p17"/>
          <p:cNvSpPr txBox="1">
            <a:spLocks noGrp="1"/>
          </p:cNvSpPr>
          <p:nvPr>
            <p:ph type="title" idx="17" hasCustomPrompt="1"/>
          </p:nvPr>
        </p:nvSpPr>
        <p:spPr>
          <a:xfrm>
            <a:off x="1655325" y="3210927"/>
            <a:ext cx="572700" cy="33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0" name="Google Shape;120;p17"/>
          <p:cNvSpPr txBox="1">
            <a:spLocks noGrp="1"/>
          </p:cNvSpPr>
          <p:nvPr>
            <p:ph type="title" idx="18" hasCustomPrompt="1"/>
          </p:nvPr>
        </p:nvSpPr>
        <p:spPr>
          <a:xfrm>
            <a:off x="4285563" y="1391630"/>
            <a:ext cx="572700" cy="33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1" name="Google Shape;121;p17"/>
          <p:cNvSpPr txBox="1">
            <a:spLocks noGrp="1"/>
          </p:cNvSpPr>
          <p:nvPr>
            <p:ph type="title" idx="19" hasCustomPrompt="1"/>
          </p:nvPr>
        </p:nvSpPr>
        <p:spPr>
          <a:xfrm>
            <a:off x="4285563" y="3210927"/>
            <a:ext cx="572700" cy="33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2" name="Google Shape;122;p17"/>
          <p:cNvSpPr txBox="1">
            <a:spLocks noGrp="1"/>
          </p:cNvSpPr>
          <p:nvPr>
            <p:ph type="title" idx="20" hasCustomPrompt="1"/>
          </p:nvPr>
        </p:nvSpPr>
        <p:spPr>
          <a:xfrm>
            <a:off x="6915813" y="1391630"/>
            <a:ext cx="572700" cy="33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3" name="Google Shape;123;p17"/>
          <p:cNvSpPr txBox="1">
            <a:spLocks noGrp="1"/>
          </p:cNvSpPr>
          <p:nvPr>
            <p:ph type="title" idx="21" hasCustomPrompt="1"/>
          </p:nvPr>
        </p:nvSpPr>
        <p:spPr>
          <a:xfrm>
            <a:off x="6915813" y="3210927"/>
            <a:ext cx="572700" cy="33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pic>
        <p:nvPicPr>
          <p:cNvPr id="124" name="Google Shape;124;p17"/>
          <p:cNvPicPr preferRelativeResize="0"/>
          <p:nvPr/>
        </p:nvPicPr>
        <p:blipFill>
          <a:blip r:embed="rId2">
            <a:alphaModFix/>
          </a:blip>
          <a:stretch>
            <a:fillRect/>
          </a:stretch>
        </p:blipFill>
        <p:spPr>
          <a:xfrm>
            <a:off x="8304243" y="1961927"/>
            <a:ext cx="1236174" cy="2887448"/>
          </a:xfrm>
          <a:prstGeom prst="rect">
            <a:avLst/>
          </a:prstGeom>
          <a:noFill/>
          <a:ln>
            <a:noFill/>
          </a:ln>
          <a:effectLst>
            <a:reflection stA="50000" endPos="31000" fadeDir="5400012" sy="-100000" algn="bl" rotWithShape="0"/>
          </a:effectLst>
        </p:spPr>
      </p:pic>
      <p:pic>
        <p:nvPicPr>
          <p:cNvPr id="125" name="Google Shape;125;p17"/>
          <p:cNvPicPr preferRelativeResize="0"/>
          <p:nvPr/>
        </p:nvPicPr>
        <p:blipFill>
          <a:blip r:embed="rId3">
            <a:alphaModFix/>
          </a:blip>
          <a:stretch>
            <a:fillRect/>
          </a:stretch>
        </p:blipFill>
        <p:spPr>
          <a:xfrm>
            <a:off x="-396328" y="1961925"/>
            <a:ext cx="1230263" cy="2887448"/>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bg>
      <p:bgPr>
        <a:gradFill>
          <a:gsLst>
            <a:gs pos="0">
              <a:schemeClr val="dk2"/>
            </a:gs>
            <a:gs pos="100000">
              <a:schemeClr val="dk1"/>
            </a:gs>
          </a:gsLst>
          <a:path path="circle">
            <a:fillToRect l="50000" t="50000" r="50000" b="50000"/>
          </a:path>
          <a:tileRect/>
        </a:gradFill>
        <a:effectLst/>
      </p:bgPr>
    </p:bg>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2623200" y="689813"/>
            <a:ext cx="3897600" cy="7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8" name="Google Shape;128;p18"/>
          <p:cNvSpPr txBox="1">
            <a:spLocks noGrp="1"/>
          </p:cNvSpPr>
          <p:nvPr>
            <p:ph type="subTitle" idx="1"/>
          </p:nvPr>
        </p:nvSpPr>
        <p:spPr>
          <a:xfrm>
            <a:off x="2623200" y="1427188"/>
            <a:ext cx="38976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400"/>
              <a:buFont typeface="PT Sans"/>
              <a:buNone/>
              <a:defRPr>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4pPr>
            <a:lvl5pPr lvl="4"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5pPr>
            <a:lvl6pPr lvl="5"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6pPr>
            <a:lvl7pPr lvl="6"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7pPr>
            <a:lvl8pPr lvl="7"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8pPr>
            <a:lvl9pPr lvl="8"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9pPr>
          </a:lstStyle>
          <a:p>
            <a:endParaRPr/>
          </a:p>
        </p:txBody>
      </p:sp>
      <p:sp>
        <p:nvSpPr>
          <p:cNvPr id="129" name="Google Shape;129;p18"/>
          <p:cNvSpPr txBox="1">
            <a:spLocks noGrp="1"/>
          </p:cNvSpPr>
          <p:nvPr>
            <p:ph type="title" idx="2" hasCustomPrompt="1"/>
          </p:nvPr>
        </p:nvSpPr>
        <p:spPr>
          <a:xfrm>
            <a:off x="2623200" y="2001189"/>
            <a:ext cx="3897600" cy="7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0" name="Google Shape;130;p18"/>
          <p:cNvSpPr txBox="1">
            <a:spLocks noGrp="1"/>
          </p:cNvSpPr>
          <p:nvPr>
            <p:ph type="subTitle" idx="3"/>
          </p:nvPr>
        </p:nvSpPr>
        <p:spPr>
          <a:xfrm>
            <a:off x="2623200" y="2737663"/>
            <a:ext cx="38976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400"/>
              <a:buFont typeface="PT Sans"/>
              <a:buNone/>
              <a:defRPr>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4pPr>
            <a:lvl5pPr lvl="4"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5pPr>
            <a:lvl6pPr lvl="5"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6pPr>
            <a:lvl7pPr lvl="6"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7pPr>
            <a:lvl8pPr lvl="7"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8pPr>
            <a:lvl9pPr lvl="8"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9pPr>
          </a:lstStyle>
          <a:p>
            <a:endParaRPr/>
          </a:p>
        </p:txBody>
      </p:sp>
      <p:sp>
        <p:nvSpPr>
          <p:cNvPr id="131" name="Google Shape;131;p18"/>
          <p:cNvSpPr txBox="1">
            <a:spLocks noGrp="1"/>
          </p:cNvSpPr>
          <p:nvPr>
            <p:ph type="title" idx="4" hasCustomPrompt="1"/>
          </p:nvPr>
        </p:nvSpPr>
        <p:spPr>
          <a:xfrm>
            <a:off x="2623200" y="3312513"/>
            <a:ext cx="3897600" cy="737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2" name="Google Shape;132;p18"/>
          <p:cNvSpPr txBox="1">
            <a:spLocks noGrp="1"/>
          </p:cNvSpPr>
          <p:nvPr>
            <p:ph type="subTitle" idx="5"/>
          </p:nvPr>
        </p:nvSpPr>
        <p:spPr>
          <a:xfrm>
            <a:off x="2623200" y="4048087"/>
            <a:ext cx="38976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400"/>
              <a:buFont typeface="PT Sans"/>
              <a:buNone/>
              <a:defRPr>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4pPr>
            <a:lvl5pPr lvl="4"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5pPr>
            <a:lvl6pPr lvl="5"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6pPr>
            <a:lvl7pPr lvl="6"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7pPr>
            <a:lvl8pPr lvl="7"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8pPr>
            <a:lvl9pPr lvl="8" algn="ctr" rtl="0">
              <a:lnSpc>
                <a:spcPct val="100000"/>
              </a:lnSpc>
              <a:spcBef>
                <a:spcPts val="0"/>
              </a:spcBef>
              <a:spcAft>
                <a:spcPts val="0"/>
              </a:spcAft>
              <a:buClr>
                <a:schemeClr val="lt1"/>
              </a:buClr>
              <a:buSzPts val="2100"/>
              <a:buFont typeface="PT Sans"/>
              <a:buNone/>
              <a:defRPr sz="2100">
                <a:solidFill>
                  <a:schemeClr val="lt1"/>
                </a:solidFill>
                <a:latin typeface="PT Sans"/>
                <a:ea typeface="PT Sans"/>
                <a:cs typeface="PT Sans"/>
                <a:sym typeface="PT Sans"/>
              </a:defRPr>
            </a:lvl9pPr>
          </a:lstStyle>
          <a:p>
            <a:endParaRPr/>
          </a:p>
        </p:txBody>
      </p:sp>
      <p:pic>
        <p:nvPicPr>
          <p:cNvPr id="133" name="Google Shape;133;p18"/>
          <p:cNvPicPr preferRelativeResize="0"/>
          <p:nvPr/>
        </p:nvPicPr>
        <p:blipFill>
          <a:blip r:embed="rId2">
            <a:alphaModFix/>
          </a:blip>
          <a:stretch>
            <a:fillRect/>
          </a:stretch>
        </p:blipFill>
        <p:spPr>
          <a:xfrm>
            <a:off x="-68713" y="243163"/>
            <a:ext cx="1821000" cy="4253475"/>
          </a:xfrm>
          <a:prstGeom prst="rect">
            <a:avLst/>
          </a:prstGeom>
          <a:noFill/>
          <a:ln>
            <a:noFill/>
          </a:ln>
          <a:effectLst>
            <a:reflection stA="50000" endPos="31000" fadeDir="5400012" sy="-100000" algn="bl" rotWithShape="0"/>
          </a:effectLst>
        </p:spPr>
      </p:pic>
      <p:pic>
        <p:nvPicPr>
          <p:cNvPr id="134" name="Google Shape;134;p18"/>
          <p:cNvPicPr preferRelativeResize="0"/>
          <p:nvPr/>
        </p:nvPicPr>
        <p:blipFill>
          <a:blip r:embed="rId2">
            <a:alphaModFix/>
          </a:blip>
          <a:stretch>
            <a:fillRect/>
          </a:stretch>
        </p:blipFill>
        <p:spPr>
          <a:xfrm>
            <a:off x="7391712" y="243163"/>
            <a:ext cx="1821000" cy="4253475"/>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12">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37" name="Google Shape;137;p19"/>
          <p:cNvPicPr preferRelativeResize="0"/>
          <p:nvPr/>
        </p:nvPicPr>
        <p:blipFill>
          <a:blip r:embed="rId2">
            <a:alphaModFix/>
          </a:blip>
          <a:stretch>
            <a:fillRect/>
          </a:stretch>
        </p:blipFill>
        <p:spPr>
          <a:xfrm>
            <a:off x="8423990" y="2297857"/>
            <a:ext cx="1197756" cy="2031908"/>
          </a:xfrm>
          <a:prstGeom prst="rect">
            <a:avLst/>
          </a:prstGeom>
          <a:noFill/>
          <a:ln>
            <a:noFill/>
          </a:ln>
          <a:effectLst>
            <a:reflection stA="50000" endPos="31000" fadeDir="5400012" sy="-100000" algn="bl" rotWithShape="0"/>
          </a:effectLst>
        </p:spPr>
      </p:pic>
      <p:pic>
        <p:nvPicPr>
          <p:cNvPr id="138" name="Google Shape;138;p19"/>
          <p:cNvPicPr preferRelativeResize="0"/>
          <p:nvPr/>
        </p:nvPicPr>
        <p:blipFill>
          <a:blip r:embed="rId3">
            <a:alphaModFix/>
          </a:blip>
          <a:stretch>
            <a:fillRect/>
          </a:stretch>
        </p:blipFill>
        <p:spPr>
          <a:xfrm>
            <a:off x="-255350" y="4250374"/>
            <a:ext cx="2385751" cy="925525"/>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2_1">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41" name="Google Shape;141;p20"/>
          <p:cNvPicPr preferRelativeResize="0"/>
          <p:nvPr/>
        </p:nvPicPr>
        <p:blipFill>
          <a:blip r:embed="rId2">
            <a:alphaModFix/>
          </a:blip>
          <a:stretch>
            <a:fillRect/>
          </a:stretch>
        </p:blipFill>
        <p:spPr>
          <a:xfrm>
            <a:off x="8314704" y="3499738"/>
            <a:ext cx="925053" cy="1497195"/>
          </a:xfrm>
          <a:prstGeom prst="rect">
            <a:avLst/>
          </a:prstGeom>
          <a:noFill/>
          <a:ln>
            <a:noFill/>
          </a:ln>
          <a:effectLst>
            <a:reflection stA="50000" endPos="31000" fadeDir="5400012" sy="-100000" algn="bl" rotWithShape="0"/>
          </a:effectLst>
        </p:spPr>
      </p:pic>
      <p:pic>
        <p:nvPicPr>
          <p:cNvPr id="142" name="Google Shape;142;p20"/>
          <p:cNvPicPr preferRelativeResize="0"/>
          <p:nvPr/>
        </p:nvPicPr>
        <p:blipFill>
          <a:blip r:embed="rId3">
            <a:alphaModFix/>
          </a:blip>
          <a:stretch>
            <a:fillRect/>
          </a:stretch>
        </p:blipFill>
        <p:spPr>
          <a:xfrm>
            <a:off x="-361683" y="2625672"/>
            <a:ext cx="1074772" cy="1978436"/>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100000">
              <a:schemeClr val="dk1"/>
            </a:gs>
          </a:gsLst>
          <a:path path="circle">
            <a:fillToRect l="50000" t="50000" r="50000" b="50000"/>
          </a:path>
          <a:tileRect/>
        </a:gra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713100" y="2536988"/>
            <a:ext cx="2718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5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title" idx="2" hasCustomPrompt="1"/>
          </p:nvPr>
        </p:nvSpPr>
        <p:spPr>
          <a:xfrm>
            <a:off x="1467825" y="1272538"/>
            <a:ext cx="1208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a:spLocks noGrp="1"/>
          </p:cNvSpPr>
          <p:nvPr>
            <p:ph type="subTitle" idx="1"/>
          </p:nvPr>
        </p:nvSpPr>
        <p:spPr>
          <a:xfrm>
            <a:off x="713100" y="3365913"/>
            <a:ext cx="2718000" cy="6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1600"/>
              </a:spcBef>
              <a:spcAft>
                <a:spcPts val="0"/>
              </a:spcAft>
              <a:buClr>
                <a:schemeClr val="lt1"/>
              </a:buClr>
              <a:buSzPts val="1600"/>
              <a:buNone/>
              <a:defRPr sz="1600">
                <a:solidFill>
                  <a:schemeClr val="lt1"/>
                </a:solidFill>
              </a:defRPr>
            </a:lvl3pPr>
            <a:lvl4pPr lvl="3" algn="ctr" rtl="0">
              <a:lnSpc>
                <a:spcPct val="100000"/>
              </a:lnSpc>
              <a:spcBef>
                <a:spcPts val="1600"/>
              </a:spcBef>
              <a:spcAft>
                <a:spcPts val="0"/>
              </a:spcAft>
              <a:buClr>
                <a:schemeClr val="lt1"/>
              </a:buClr>
              <a:buSzPts val="1600"/>
              <a:buNone/>
              <a:defRPr sz="1600">
                <a:solidFill>
                  <a:schemeClr val="lt1"/>
                </a:solidFill>
              </a:defRPr>
            </a:lvl4pPr>
            <a:lvl5pPr lvl="4" algn="ctr" rtl="0">
              <a:lnSpc>
                <a:spcPct val="100000"/>
              </a:lnSpc>
              <a:spcBef>
                <a:spcPts val="1600"/>
              </a:spcBef>
              <a:spcAft>
                <a:spcPts val="0"/>
              </a:spcAft>
              <a:buClr>
                <a:schemeClr val="lt1"/>
              </a:buClr>
              <a:buSzPts val="1600"/>
              <a:buNone/>
              <a:defRPr sz="1600">
                <a:solidFill>
                  <a:schemeClr val="lt1"/>
                </a:solidFill>
              </a:defRPr>
            </a:lvl5pPr>
            <a:lvl6pPr lvl="5" algn="ctr" rtl="0">
              <a:lnSpc>
                <a:spcPct val="100000"/>
              </a:lnSpc>
              <a:spcBef>
                <a:spcPts val="1600"/>
              </a:spcBef>
              <a:spcAft>
                <a:spcPts val="0"/>
              </a:spcAft>
              <a:buClr>
                <a:schemeClr val="lt1"/>
              </a:buClr>
              <a:buSzPts val="1600"/>
              <a:buNone/>
              <a:defRPr sz="1600">
                <a:solidFill>
                  <a:schemeClr val="lt1"/>
                </a:solidFill>
              </a:defRPr>
            </a:lvl6pPr>
            <a:lvl7pPr lvl="6" algn="ctr" rtl="0">
              <a:lnSpc>
                <a:spcPct val="100000"/>
              </a:lnSpc>
              <a:spcBef>
                <a:spcPts val="1600"/>
              </a:spcBef>
              <a:spcAft>
                <a:spcPts val="0"/>
              </a:spcAft>
              <a:buClr>
                <a:schemeClr val="lt1"/>
              </a:buClr>
              <a:buSzPts val="1600"/>
              <a:buNone/>
              <a:defRPr sz="1600">
                <a:solidFill>
                  <a:schemeClr val="lt1"/>
                </a:solidFill>
              </a:defRPr>
            </a:lvl7pPr>
            <a:lvl8pPr lvl="7" algn="ctr" rtl="0">
              <a:lnSpc>
                <a:spcPct val="100000"/>
              </a:lnSpc>
              <a:spcBef>
                <a:spcPts val="1600"/>
              </a:spcBef>
              <a:spcAft>
                <a:spcPts val="0"/>
              </a:spcAft>
              <a:buClr>
                <a:schemeClr val="lt1"/>
              </a:buClr>
              <a:buSzPts val="1600"/>
              <a:buNone/>
              <a:defRPr sz="1600">
                <a:solidFill>
                  <a:schemeClr val="lt1"/>
                </a:solidFill>
              </a:defRPr>
            </a:lvl8pPr>
            <a:lvl9pPr lvl="8" algn="ctr" rtl="0">
              <a:lnSpc>
                <a:spcPct val="100000"/>
              </a:lnSpc>
              <a:spcBef>
                <a:spcPts val="1600"/>
              </a:spcBef>
              <a:spcAft>
                <a:spcPts val="160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3000450" y="681938"/>
            <a:ext cx="3143100" cy="873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21"/>
          <p:cNvSpPr txBox="1">
            <a:spLocks noGrp="1"/>
          </p:cNvSpPr>
          <p:nvPr>
            <p:ph type="subTitle" idx="1"/>
          </p:nvPr>
        </p:nvSpPr>
        <p:spPr>
          <a:xfrm>
            <a:off x="3000450" y="1554938"/>
            <a:ext cx="3143100" cy="133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46" name="Google Shape;146;p21"/>
          <p:cNvSpPr txBox="1"/>
          <p:nvPr/>
        </p:nvSpPr>
        <p:spPr>
          <a:xfrm>
            <a:off x="3000450" y="3429711"/>
            <a:ext cx="31431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ntarell"/>
                <a:ea typeface="Cantarell"/>
                <a:cs typeface="Cantarell"/>
                <a:sym typeface="Cantarell"/>
              </a:rPr>
              <a:t>CREDITS: This presentation template was created by </a:t>
            </a:r>
            <a:r>
              <a:rPr lang="en" sz="1000" b="1">
                <a:solidFill>
                  <a:schemeClr val="dk1"/>
                </a:solidFill>
                <a:uFill>
                  <a:noFill/>
                </a:uFill>
                <a:latin typeface="Cantarell"/>
                <a:ea typeface="Cantarell"/>
                <a:cs typeface="Cantarell"/>
                <a:sym typeface="Cantarell"/>
                <a:hlinkClick r:id="rId2">
                  <a:extLst>
                    <a:ext uri="{A12FA001-AC4F-418D-AE19-62706E023703}">
                      <ahyp:hlinkClr xmlns:ahyp="http://schemas.microsoft.com/office/drawing/2018/hyperlinkcolor" val="tx"/>
                    </a:ext>
                  </a:extLst>
                </a:hlinkClick>
              </a:rPr>
              <a:t>Slidesgo</a:t>
            </a:r>
            <a:r>
              <a:rPr lang="en" sz="1000">
                <a:solidFill>
                  <a:schemeClr val="dk1"/>
                </a:solidFill>
                <a:latin typeface="Cantarell"/>
                <a:ea typeface="Cantarell"/>
                <a:cs typeface="Cantarell"/>
                <a:sym typeface="Cantarell"/>
              </a:rPr>
              <a:t>, and includes icons by </a:t>
            </a:r>
            <a:r>
              <a:rPr lang="en" sz="1000" b="1">
                <a:solidFill>
                  <a:schemeClr val="dk1"/>
                </a:solidFill>
                <a:uFill>
                  <a:noFill/>
                </a:uFill>
                <a:latin typeface="Cantarell"/>
                <a:ea typeface="Cantarell"/>
                <a:cs typeface="Cantarell"/>
                <a:sym typeface="Cantarell"/>
                <a:hlinkClick r:id="rId3">
                  <a:extLst>
                    <a:ext uri="{A12FA001-AC4F-418D-AE19-62706E023703}">
                      <ahyp:hlinkClr xmlns:ahyp="http://schemas.microsoft.com/office/drawing/2018/hyperlinkcolor" val="tx"/>
                    </a:ext>
                  </a:extLst>
                </a:hlinkClick>
              </a:rPr>
              <a:t>Flaticon</a:t>
            </a:r>
            <a:r>
              <a:rPr lang="en" sz="1000" b="1">
                <a:solidFill>
                  <a:schemeClr val="dk1"/>
                </a:solidFill>
                <a:latin typeface="Cantarell"/>
                <a:ea typeface="Cantarell"/>
                <a:cs typeface="Cantarell"/>
                <a:sym typeface="Cantarell"/>
              </a:rPr>
              <a:t> </a:t>
            </a:r>
            <a:r>
              <a:rPr lang="en" sz="1000">
                <a:solidFill>
                  <a:schemeClr val="dk1"/>
                </a:solidFill>
                <a:latin typeface="Cantarell"/>
                <a:ea typeface="Cantarell"/>
                <a:cs typeface="Cantarell"/>
                <a:sym typeface="Cantarell"/>
              </a:rPr>
              <a:t>and infographics &amp; images by </a:t>
            </a:r>
            <a:r>
              <a:rPr lang="en" sz="1000" b="1">
                <a:solidFill>
                  <a:schemeClr val="dk1"/>
                </a:solidFill>
                <a:uFill>
                  <a:noFill/>
                </a:uFill>
                <a:latin typeface="Cantarell"/>
                <a:ea typeface="Cantarell"/>
                <a:cs typeface="Cantarell"/>
                <a:sym typeface="Cantarell"/>
                <a:hlinkClick r:id="rId4">
                  <a:extLst>
                    <a:ext uri="{A12FA001-AC4F-418D-AE19-62706E023703}">
                      <ahyp:hlinkClr xmlns:ahyp="http://schemas.microsoft.com/office/drawing/2018/hyperlinkcolor" val="tx"/>
                    </a:ext>
                  </a:extLst>
                </a:hlinkClick>
              </a:rPr>
              <a:t>Freepik</a:t>
            </a:r>
            <a:endParaRPr sz="1000" b="1">
              <a:solidFill>
                <a:schemeClr val="dk1"/>
              </a:solidFill>
              <a:latin typeface="Cantarell"/>
              <a:ea typeface="Cantarell"/>
              <a:cs typeface="Cantarell"/>
              <a:sym typeface="Cantare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147"/>
        <p:cNvGrpSpPr/>
        <p:nvPr/>
      </p:nvGrpSpPr>
      <p:grpSpPr>
        <a:xfrm>
          <a:off x="0" y="0"/>
          <a:ext cx="0" cy="0"/>
          <a:chOff x="0" y="0"/>
          <a:chExt cx="0" cy="0"/>
        </a:xfrm>
      </p:grpSpPr>
      <p:pic>
        <p:nvPicPr>
          <p:cNvPr id="148" name="Google Shape;148;p22"/>
          <p:cNvPicPr preferRelativeResize="0"/>
          <p:nvPr/>
        </p:nvPicPr>
        <p:blipFill>
          <a:blip r:embed="rId2">
            <a:alphaModFix/>
          </a:blip>
          <a:stretch>
            <a:fillRect/>
          </a:stretch>
        </p:blipFill>
        <p:spPr>
          <a:xfrm>
            <a:off x="-323646" y="2571750"/>
            <a:ext cx="925053" cy="1497195"/>
          </a:xfrm>
          <a:prstGeom prst="rect">
            <a:avLst/>
          </a:prstGeom>
          <a:noFill/>
          <a:ln>
            <a:noFill/>
          </a:ln>
          <a:effectLst>
            <a:reflection stA="50000" endPos="31000" fadeDir="5400012" sy="-100000" algn="bl" rotWithShape="0"/>
          </a:effectLst>
        </p:spPr>
      </p:pic>
      <p:pic>
        <p:nvPicPr>
          <p:cNvPr id="149" name="Google Shape;149;p22"/>
          <p:cNvPicPr preferRelativeResize="0"/>
          <p:nvPr/>
        </p:nvPicPr>
        <p:blipFill>
          <a:blip r:embed="rId3">
            <a:alphaModFix/>
          </a:blip>
          <a:stretch>
            <a:fillRect/>
          </a:stretch>
        </p:blipFill>
        <p:spPr>
          <a:xfrm>
            <a:off x="8423990" y="2297857"/>
            <a:ext cx="1197756" cy="2031908"/>
          </a:xfrm>
          <a:prstGeom prst="rect">
            <a:avLst/>
          </a:prstGeom>
          <a:noFill/>
          <a:ln>
            <a:noFill/>
          </a:ln>
          <a:effectLst>
            <a:reflection stA="50000" endPos="31000" fadeDir="5400012" sy="-100000" algn="bl" rotWithShape="0"/>
          </a:effectLst>
        </p:spPr>
      </p:pic>
      <p:pic>
        <p:nvPicPr>
          <p:cNvPr id="150" name="Google Shape;150;p22"/>
          <p:cNvPicPr preferRelativeResize="0"/>
          <p:nvPr/>
        </p:nvPicPr>
        <p:blipFill>
          <a:blip r:embed="rId4">
            <a:alphaModFix/>
          </a:blip>
          <a:stretch>
            <a:fillRect/>
          </a:stretch>
        </p:blipFill>
        <p:spPr>
          <a:xfrm>
            <a:off x="-255350" y="4250374"/>
            <a:ext cx="2385751" cy="925525"/>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dk2"/>
            </a:gs>
            <a:gs pos="100000">
              <a:schemeClr val="dk1"/>
            </a:gs>
          </a:gsLst>
          <a:path path="circle">
            <a:fillToRect l="50000" t="50000" r="50000" b="50000"/>
          </a:path>
          <a:tileRect/>
        </a:gradFill>
        <a:effectLst/>
      </p:bgPr>
    </p:bg>
    <p:spTree>
      <p:nvGrpSpPr>
        <p:cNvPr id="1" name="Shape 151"/>
        <p:cNvGrpSpPr/>
        <p:nvPr/>
      </p:nvGrpSpPr>
      <p:grpSpPr>
        <a:xfrm>
          <a:off x="0" y="0"/>
          <a:ext cx="0" cy="0"/>
          <a:chOff x="0" y="0"/>
          <a:chExt cx="0" cy="0"/>
        </a:xfrm>
      </p:grpSpPr>
      <p:pic>
        <p:nvPicPr>
          <p:cNvPr id="152" name="Google Shape;152;p23"/>
          <p:cNvPicPr preferRelativeResize="0"/>
          <p:nvPr/>
        </p:nvPicPr>
        <p:blipFill>
          <a:blip r:embed="rId2">
            <a:alphaModFix/>
          </a:blip>
          <a:stretch>
            <a:fillRect/>
          </a:stretch>
        </p:blipFill>
        <p:spPr>
          <a:xfrm>
            <a:off x="-592351" y="845755"/>
            <a:ext cx="1864350" cy="3388125"/>
          </a:xfrm>
          <a:prstGeom prst="rect">
            <a:avLst/>
          </a:prstGeom>
          <a:noFill/>
          <a:ln>
            <a:noFill/>
          </a:ln>
          <a:effectLst>
            <a:reflection stA="50000" endPos="31000" fadeDir="5400012" sy="-100000" algn="bl" rotWithShape="0"/>
          </a:effectLst>
        </p:spPr>
      </p:pic>
      <p:pic>
        <p:nvPicPr>
          <p:cNvPr id="153" name="Google Shape;153;p23"/>
          <p:cNvPicPr preferRelativeResize="0"/>
          <p:nvPr/>
        </p:nvPicPr>
        <p:blipFill>
          <a:blip r:embed="rId3">
            <a:alphaModFix/>
          </a:blip>
          <a:stretch>
            <a:fillRect/>
          </a:stretch>
        </p:blipFill>
        <p:spPr>
          <a:xfrm>
            <a:off x="7579022" y="344580"/>
            <a:ext cx="2157330" cy="3598650"/>
          </a:xfrm>
          <a:prstGeom prst="rect">
            <a:avLst/>
          </a:prstGeom>
          <a:noFill/>
          <a:ln>
            <a:noFill/>
          </a:ln>
          <a:effectLst>
            <a:reflection stA="50000" endPos="31000" fadeDir="5400012" sy="-100000" algn="bl" rotWithShape="0"/>
          </a:effectLst>
        </p:spPr>
      </p:pic>
      <p:pic>
        <p:nvPicPr>
          <p:cNvPr id="154" name="Google Shape;154;p23"/>
          <p:cNvPicPr preferRelativeResize="0"/>
          <p:nvPr/>
        </p:nvPicPr>
        <p:blipFill>
          <a:blip r:embed="rId4">
            <a:alphaModFix/>
          </a:blip>
          <a:stretch>
            <a:fillRect/>
          </a:stretch>
        </p:blipFill>
        <p:spPr>
          <a:xfrm>
            <a:off x="2489313" y="3713950"/>
            <a:ext cx="3997700" cy="1700450"/>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9_2">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155"/>
        <p:cNvGrpSpPr/>
        <p:nvPr/>
      </p:nvGrpSpPr>
      <p:grpSpPr>
        <a:xfrm>
          <a:off x="0" y="0"/>
          <a:ext cx="0" cy="0"/>
          <a:chOff x="0" y="0"/>
          <a:chExt cx="0" cy="0"/>
        </a:xfrm>
      </p:grpSpPr>
      <p:grpSp>
        <p:nvGrpSpPr>
          <p:cNvPr id="156" name="Google Shape;156;p24"/>
          <p:cNvGrpSpPr/>
          <p:nvPr/>
        </p:nvGrpSpPr>
        <p:grpSpPr>
          <a:xfrm>
            <a:off x="-360857" y="1490575"/>
            <a:ext cx="9865618" cy="3609028"/>
            <a:chOff x="-360857" y="1490575"/>
            <a:chExt cx="9865618" cy="3609028"/>
          </a:xfrm>
        </p:grpSpPr>
        <p:pic>
          <p:nvPicPr>
            <p:cNvPr id="157" name="Google Shape;157;p24"/>
            <p:cNvPicPr preferRelativeResize="0"/>
            <p:nvPr/>
          </p:nvPicPr>
          <p:blipFill>
            <a:blip r:embed="rId2">
              <a:alphaModFix/>
            </a:blip>
            <a:stretch>
              <a:fillRect/>
            </a:stretch>
          </p:blipFill>
          <p:spPr>
            <a:xfrm>
              <a:off x="3191904" y="3594388"/>
              <a:ext cx="925053" cy="1497195"/>
            </a:xfrm>
            <a:prstGeom prst="rect">
              <a:avLst/>
            </a:prstGeom>
            <a:noFill/>
            <a:ln>
              <a:noFill/>
            </a:ln>
            <a:effectLst>
              <a:reflection stA="50000" endPos="31000" fadeDir="5400012" sy="-100000" algn="bl" rotWithShape="0"/>
            </a:effectLst>
          </p:spPr>
        </p:pic>
        <p:pic>
          <p:nvPicPr>
            <p:cNvPr id="158" name="Google Shape;158;p24"/>
            <p:cNvPicPr preferRelativeResize="0"/>
            <p:nvPr/>
          </p:nvPicPr>
          <p:blipFill>
            <a:blip r:embed="rId3">
              <a:alphaModFix/>
            </a:blip>
            <a:stretch>
              <a:fillRect/>
            </a:stretch>
          </p:blipFill>
          <p:spPr>
            <a:xfrm>
              <a:off x="872401" y="2863129"/>
              <a:ext cx="1112202" cy="2021213"/>
            </a:xfrm>
            <a:prstGeom prst="rect">
              <a:avLst/>
            </a:prstGeom>
            <a:noFill/>
            <a:ln>
              <a:noFill/>
            </a:ln>
            <a:effectLst>
              <a:reflection stA="50000" endPos="31000" fadeDir="5400012" sy="-100000" algn="bl" rotWithShape="0"/>
            </a:effectLst>
          </p:spPr>
        </p:pic>
        <p:pic>
          <p:nvPicPr>
            <p:cNvPr id="159" name="Google Shape;159;p24"/>
            <p:cNvPicPr preferRelativeResize="0"/>
            <p:nvPr/>
          </p:nvPicPr>
          <p:blipFill>
            <a:blip r:embed="rId4">
              <a:alphaModFix/>
            </a:blip>
            <a:stretch>
              <a:fillRect/>
            </a:stretch>
          </p:blipFill>
          <p:spPr>
            <a:xfrm flipH="1">
              <a:off x="1965892" y="2994032"/>
              <a:ext cx="1240533" cy="2069337"/>
            </a:xfrm>
            <a:prstGeom prst="rect">
              <a:avLst/>
            </a:prstGeom>
            <a:noFill/>
            <a:ln>
              <a:noFill/>
            </a:ln>
            <a:effectLst>
              <a:reflection stA="50000" endPos="31000" fadeDir="5400012" sy="-100000" algn="bl" rotWithShape="0"/>
            </a:effectLst>
          </p:spPr>
        </p:pic>
        <p:pic>
          <p:nvPicPr>
            <p:cNvPr id="160" name="Google Shape;160;p24"/>
            <p:cNvPicPr preferRelativeResize="0"/>
            <p:nvPr/>
          </p:nvPicPr>
          <p:blipFill>
            <a:blip r:embed="rId5">
              <a:alphaModFix/>
            </a:blip>
            <a:stretch>
              <a:fillRect/>
            </a:stretch>
          </p:blipFill>
          <p:spPr>
            <a:xfrm>
              <a:off x="-360857" y="1490577"/>
              <a:ext cx="1236174" cy="2887448"/>
            </a:xfrm>
            <a:prstGeom prst="rect">
              <a:avLst/>
            </a:prstGeom>
            <a:noFill/>
            <a:ln>
              <a:noFill/>
            </a:ln>
            <a:effectLst>
              <a:reflection stA="50000" endPos="31000" fadeDir="5400012" sy="-100000" algn="bl" rotWithShape="0"/>
            </a:effectLst>
          </p:spPr>
        </p:pic>
        <p:pic>
          <p:nvPicPr>
            <p:cNvPr id="161" name="Google Shape;161;p24"/>
            <p:cNvPicPr preferRelativeResize="0"/>
            <p:nvPr/>
          </p:nvPicPr>
          <p:blipFill>
            <a:blip r:embed="rId6">
              <a:alphaModFix/>
            </a:blip>
            <a:stretch>
              <a:fillRect/>
            </a:stretch>
          </p:blipFill>
          <p:spPr>
            <a:xfrm>
              <a:off x="5035417" y="3586367"/>
              <a:ext cx="930400" cy="1513236"/>
            </a:xfrm>
            <a:prstGeom prst="rect">
              <a:avLst/>
            </a:prstGeom>
            <a:noFill/>
            <a:ln>
              <a:noFill/>
            </a:ln>
            <a:effectLst>
              <a:reflection stA="50000" endPos="31000" fadeDir="5400012" sy="-100000" algn="bl" rotWithShape="0"/>
            </a:effectLst>
          </p:spPr>
        </p:pic>
        <p:pic>
          <p:nvPicPr>
            <p:cNvPr id="162" name="Google Shape;162;p24"/>
            <p:cNvPicPr preferRelativeResize="0"/>
            <p:nvPr/>
          </p:nvPicPr>
          <p:blipFill>
            <a:blip r:embed="rId7">
              <a:alphaModFix/>
            </a:blip>
            <a:stretch>
              <a:fillRect/>
            </a:stretch>
          </p:blipFill>
          <p:spPr>
            <a:xfrm>
              <a:off x="7196817" y="2884522"/>
              <a:ext cx="1074772" cy="1978436"/>
            </a:xfrm>
            <a:prstGeom prst="rect">
              <a:avLst/>
            </a:prstGeom>
            <a:noFill/>
            <a:ln>
              <a:noFill/>
            </a:ln>
            <a:effectLst>
              <a:reflection stA="50000" endPos="31000" fadeDir="5400012" sy="-100000" algn="bl" rotWithShape="0"/>
            </a:effectLst>
          </p:spPr>
        </p:pic>
        <p:pic>
          <p:nvPicPr>
            <p:cNvPr id="163" name="Google Shape;163;p24"/>
            <p:cNvPicPr preferRelativeResize="0"/>
            <p:nvPr/>
          </p:nvPicPr>
          <p:blipFill>
            <a:blip r:embed="rId8">
              <a:alphaModFix/>
            </a:blip>
            <a:stretch>
              <a:fillRect/>
            </a:stretch>
          </p:blipFill>
          <p:spPr>
            <a:xfrm>
              <a:off x="5980340" y="2994032"/>
              <a:ext cx="1197756" cy="2031908"/>
            </a:xfrm>
            <a:prstGeom prst="rect">
              <a:avLst/>
            </a:prstGeom>
            <a:noFill/>
            <a:ln>
              <a:noFill/>
            </a:ln>
            <a:effectLst>
              <a:reflection stA="50000" endPos="31000" fadeDir="5400012" sy="-100000" algn="bl" rotWithShape="0"/>
            </a:effectLst>
          </p:spPr>
        </p:pic>
        <p:pic>
          <p:nvPicPr>
            <p:cNvPr id="164" name="Google Shape;164;p24"/>
            <p:cNvPicPr preferRelativeResize="0"/>
            <p:nvPr/>
          </p:nvPicPr>
          <p:blipFill>
            <a:blip r:embed="rId9">
              <a:alphaModFix/>
            </a:blip>
            <a:stretch>
              <a:fillRect/>
            </a:stretch>
          </p:blipFill>
          <p:spPr>
            <a:xfrm>
              <a:off x="8274497" y="1490575"/>
              <a:ext cx="1230263" cy="2887448"/>
            </a:xfrm>
            <a:prstGeom prst="rect">
              <a:avLst/>
            </a:prstGeom>
            <a:noFill/>
            <a:ln>
              <a:noFill/>
            </a:ln>
            <a:effectLst>
              <a:reflection stA="50000" endPos="31000" fadeDir="5400012" sy="-100000" algn="bl" rotWithShape="0"/>
            </a:effectLst>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3">
  <p:cSld name="CUSTOM_9_3">
    <p:bg>
      <p:bgPr>
        <a:gradFill>
          <a:gsLst>
            <a:gs pos="0">
              <a:schemeClr val="dk2"/>
            </a:gs>
            <a:gs pos="100000">
              <a:schemeClr val="dk1"/>
            </a:gs>
          </a:gsLst>
          <a:path path="circle">
            <a:fillToRect l="50000" t="50000" r="50000" b="50000"/>
          </a:path>
          <a:tileRect/>
        </a:gradFill>
        <a:effectLst/>
      </p:bgPr>
    </p:bg>
    <p:spTree>
      <p:nvGrpSpPr>
        <p:cNvPr id="1" name="Shape 165"/>
        <p:cNvGrpSpPr/>
        <p:nvPr/>
      </p:nvGrpSpPr>
      <p:grpSpPr>
        <a:xfrm>
          <a:off x="0" y="0"/>
          <a:ext cx="0" cy="0"/>
          <a:chOff x="0" y="0"/>
          <a:chExt cx="0" cy="0"/>
        </a:xfrm>
      </p:grpSpPr>
      <p:pic>
        <p:nvPicPr>
          <p:cNvPr id="166" name="Google Shape;166;p25"/>
          <p:cNvPicPr preferRelativeResize="0"/>
          <p:nvPr/>
        </p:nvPicPr>
        <p:blipFill>
          <a:blip r:embed="rId2">
            <a:alphaModFix/>
          </a:blip>
          <a:stretch>
            <a:fillRect/>
          </a:stretch>
        </p:blipFill>
        <p:spPr>
          <a:xfrm>
            <a:off x="7250451" y="2460054"/>
            <a:ext cx="1112202" cy="2021213"/>
          </a:xfrm>
          <a:prstGeom prst="rect">
            <a:avLst/>
          </a:prstGeom>
          <a:noFill/>
          <a:ln>
            <a:noFill/>
          </a:ln>
          <a:effectLst>
            <a:reflection stA="50000" endPos="31000" fadeDir="5400012" sy="-100000" algn="bl" rotWithShape="0"/>
          </a:effectLst>
        </p:spPr>
      </p:pic>
      <p:pic>
        <p:nvPicPr>
          <p:cNvPr id="167" name="Google Shape;167;p25"/>
          <p:cNvPicPr preferRelativeResize="0"/>
          <p:nvPr/>
        </p:nvPicPr>
        <p:blipFill>
          <a:blip r:embed="rId3">
            <a:alphaModFix/>
          </a:blip>
          <a:stretch>
            <a:fillRect/>
          </a:stretch>
        </p:blipFill>
        <p:spPr>
          <a:xfrm flipH="1">
            <a:off x="805092" y="1873882"/>
            <a:ext cx="1240533" cy="2069337"/>
          </a:xfrm>
          <a:prstGeom prst="rect">
            <a:avLst/>
          </a:prstGeom>
          <a:noFill/>
          <a:ln>
            <a:noFill/>
          </a:ln>
          <a:effectLst>
            <a:reflection stA="50000" endPos="31000" fadeDir="5400012" sy="-100000" algn="bl" rotWithShape="0"/>
          </a:effectLst>
        </p:spPr>
      </p:pic>
      <p:pic>
        <p:nvPicPr>
          <p:cNvPr id="168" name="Google Shape;168;p25"/>
          <p:cNvPicPr preferRelativeResize="0"/>
          <p:nvPr/>
        </p:nvPicPr>
        <p:blipFill>
          <a:blip r:embed="rId4">
            <a:alphaModFix/>
          </a:blip>
          <a:stretch>
            <a:fillRect/>
          </a:stretch>
        </p:blipFill>
        <p:spPr>
          <a:xfrm>
            <a:off x="3438070" y="3730791"/>
            <a:ext cx="2712780" cy="1052349"/>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Char char="○"/>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Char char="■"/>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Char char="●"/>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Char char="○"/>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Char char="■"/>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Char char="●"/>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Char char="○"/>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a:endParaRPr/>
          </a:p>
        </p:txBody>
      </p:sp>
      <p:pic>
        <p:nvPicPr>
          <p:cNvPr id="27" name="Google Shape;27;p4"/>
          <p:cNvPicPr preferRelativeResize="0"/>
          <p:nvPr/>
        </p:nvPicPr>
        <p:blipFill>
          <a:blip r:embed="rId2">
            <a:alphaModFix/>
          </a:blip>
          <a:stretch>
            <a:fillRect/>
          </a:stretch>
        </p:blipFill>
        <p:spPr>
          <a:xfrm>
            <a:off x="-211946" y="3542588"/>
            <a:ext cx="925053" cy="1497195"/>
          </a:xfrm>
          <a:prstGeom prst="rect">
            <a:avLst/>
          </a:prstGeom>
          <a:noFill/>
          <a:ln>
            <a:noFill/>
          </a:ln>
          <a:effectLst>
            <a:reflection stA="50000" endPos="31000" fadeDir="5400012" sy="-100000" algn="bl" rotWithShape="0"/>
          </a:effectLst>
        </p:spPr>
      </p:pic>
      <p:pic>
        <p:nvPicPr>
          <p:cNvPr id="28" name="Google Shape;28;p4"/>
          <p:cNvPicPr preferRelativeResize="0"/>
          <p:nvPr/>
        </p:nvPicPr>
        <p:blipFill>
          <a:blip r:embed="rId3">
            <a:alphaModFix/>
          </a:blip>
          <a:stretch>
            <a:fillRect/>
          </a:stretch>
        </p:blipFill>
        <p:spPr>
          <a:xfrm flipH="1">
            <a:off x="7774642" y="2443482"/>
            <a:ext cx="1240533" cy="2069337"/>
          </a:xfrm>
          <a:prstGeom prst="rect">
            <a:avLst/>
          </a:prstGeom>
          <a:noFill/>
          <a:ln>
            <a:noFill/>
          </a:ln>
          <a:effectLst>
            <a:reflection stA="50000" endPos="31000" fadeDir="5400012" sy="-100000" algn="bl" rotWithShape="0"/>
          </a:effectLst>
        </p:spPr>
      </p:pic>
      <p:pic>
        <p:nvPicPr>
          <p:cNvPr id="29" name="Google Shape;29;p4"/>
          <p:cNvPicPr preferRelativeResize="0"/>
          <p:nvPr/>
        </p:nvPicPr>
        <p:blipFill>
          <a:blip r:embed="rId4">
            <a:alphaModFix/>
          </a:blip>
          <a:stretch>
            <a:fillRect/>
          </a:stretch>
        </p:blipFill>
        <p:spPr>
          <a:xfrm>
            <a:off x="6048742" y="3426792"/>
            <a:ext cx="930400" cy="1513236"/>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5"/>
          <p:cNvSpPr txBox="1">
            <a:spLocks noGrp="1"/>
          </p:cNvSpPr>
          <p:nvPr>
            <p:ph type="title" idx="2"/>
          </p:nvPr>
        </p:nvSpPr>
        <p:spPr>
          <a:xfrm>
            <a:off x="1643900" y="2760272"/>
            <a:ext cx="25908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5"/>
          <p:cNvSpPr txBox="1">
            <a:spLocks noGrp="1"/>
          </p:cNvSpPr>
          <p:nvPr>
            <p:ph type="title" idx="3"/>
          </p:nvPr>
        </p:nvSpPr>
        <p:spPr>
          <a:xfrm>
            <a:off x="4909353" y="2760272"/>
            <a:ext cx="2590800" cy="40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5"/>
          <p:cNvSpPr txBox="1">
            <a:spLocks noGrp="1"/>
          </p:cNvSpPr>
          <p:nvPr>
            <p:ph type="subTitle" idx="1"/>
          </p:nvPr>
        </p:nvSpPr>
        <p:spPr>
          <a:xfrm>
            <a:off x="4909350" y="3078895"/>
            <a:ext cx="25908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400"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35" name="Google Shape;35;p5"/>
          <p:cNvSpPr txBox="1">
            <a:spLocks noGrp="1"/>
          </p:cNvSpPr>
          <p:nvPr>
            <p:ph type="subTitle" idx="4"/>
          </p:nvPr>
        </p:nvSpPr>
        <p:spPr>
          <a:xfrm>
            <a:off x="1643900" y="3078895"/>
            <a:ext cx="25908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400"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pic>
        <p:nvPicPr>
          <p:cNvPr id="36" name="Google Shape;36;p5"/>
          <p:cNvPicPr preferRelativeResize="0"/>
          <p:nvPr/>
        </p:nvPicPr>
        <p:blipFill>
          <a:blip r:embed="rId2">
            <a:alphaModFix/>
          </a:blip>
          <a:stretch>
            <a:fillRect/>
          </a:stretch>
        </p:blipFill>
        <p:spPr>
          <a:xfrm>
            <a:off x="-10" y="2265932"/>
            <a:ext cx="1197756" cy="2031908"/>
          </a:xfrm>
          <a:prstGeom prst="rect">
            <a:avLst/>
          </a:prstGeom>
          <a:noFill/>
          <a:ln>
            <a:noFill/>
          </a:ln>
          <a:effectLst>
            <a:reflection stA="50000" endPos="31000" fadeDir="5400012" sy="-100000" algn="bl" rotWithShape="0"/>
          </a:effectLst>
        </p:spPr>
      </p:pic>
      <p:pic>
        <p:nvPicPr>
          <p:cNvPr id="37" name="Google Shape;37;p5"/>
          <p:cNvPicPr preferRelativeResize="0"/>
          <p:nvPr/>
        </p:nvPicPr>
        <p:blipFill>
          <a:blip r:embed="rId3">
            <a:alphaModFix/>
          </a:blip>
          <a:stretch>
            <a:fillRect/>
          </a:stretch>
        </p:blipFill>
        <p:spPr>
          <a:xfrm>
            <a:off x="8022826" y="1753975"/>
            <a:ext cx="1121175" cy="2631450"/>
          </a:xfrm>
          <a:prstGeom prst="rect">
            <a:avLst/>
          </a:prstGeom>
          <a:noFill/>
          <a:ln>
            <a:noFill/>
          </a:ln>
          <a:effectLst>
            <a:reflection stA="50000" endPos="31000" fadeDir="5400012" sy="-100000" algn="bl" rotWithShape="0"/>
          </a:effectLst>
        </p:spPr>
      </p:pic>
      <p:pic>
        <p:nvPicPr>
          <p:cNvPr id="38" name="Google Shape;38;p5"/>
          <p:cNvPicPr preferRelativeResize="0"/>
          <p:nvPr/>
        </p:nvPicPr>
        <p:blipFill>
          <a:blip r:embed="rId4">
            <a:alphaModFix/>
          </a:blip>
          <a:stretch>
            <a:fillRect/>
          </a:stretch>
        </p:blipFill>
        <p:spPr>
          <a:xfrm>
            <a:off x="3792178" y="4132787"/>
            <a:ext cx="2605368" cy="1010700"/>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1" name="Google Shape;41;p6"/>
          <p:cNvPicPr preferRelativeResize="0"/>
          <p:nvPr/>
        </p:nvPicPr>
        <p:blipFill>
          <a:blip r:embed="rId2">
            <a:alphaModFix/>
          </a:blip>
          <a:stretch>
            <a:fillRect/>
          </a:stretch>
        </p:blipFill>
        <p:spPr>
          <a:xfrm>
            <a:off x="8430908" y="2571757"/>
            <a:ext cx="998117" cy="1813897"/>
          </a:xfrm>
          <a:prstGeom prst="rect">
            <a:avLst/>
          </a:prstGeom>
          <a:noFill/>
          <a:ln>
            <a:noFill/>
          </a:ln>
          <a:effectLst>
            <a:reflection stA="50000" endPos="31000" fadeDir="5400012" sy="-100000" algn="bl" rotWithShape="0"/>
          </a:effectLst>
        </p:spPr>
      </p:pic>
      <p:pic>
        <p:nvPicPr>
          <p:cNvPr id="42" name="Google Shape;42;p6"/>
          <p:cNvPicPr preferRelativeResize="0"/>
          <p:nvPr/>
        </p:nvPicPr>
        <p:blipFill>
          <a:blip r:embed="rId3">
            <a:alphaModFix/>
          </a:blip>
          <a:stretch>
            <a:fillRect/>
          </a:stretch>
        </p:blipFill>
        <p:spPr>
          <a:xfrm flipH="1">
            <a:off x="-404404" y="3039023"/>
            <a:ext cx="1074902" cy="1823495"/>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713100" y="2037225"/>
            <a:ext cx="3858900" cy="2229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1600"/>
              </a:spcBef>
              <a:spcAft>
                <a:spcPts val="0"/>
              </a:spcAft>
              <a:buClr>
                <a:schemeClr val="dk1"/>
              </a:buClr>
              <a:buSzPts val="1400"/>
              <a:buChar char="■"/>
              <a:defRPr>
                <a:solidFill>
                  <a:schemeClr val="dk1"/>
                </a:solidFill>
              </a:defRPr>
            </a:lvl3pPr>
            <a:lvl4pPr marL="1828800" lvl="3" indent="-317500" rtl="0">
              <a:lnSpc>
                <a:spcPct val="115000"/>
              </a:lnSpc>
              <a:spcBef>
                <a:spcPts val="1600"/>
              </a:spcBef>
              <a:spcAft>
                <a:spcPts val="0"/>
              </a:spcAft>
              <a:buClr>
                <a:schemeClr val="dk1"/>
              </a:buClr>
              <a:buSzPts val="1400"/>
              <a:buChar char="●"/>
              <a:defRPr>
                <a:solidFill>
                  <a:schemeClr val="dk1"/>
                </a:solidFill>
              </a:defRPr>
            </a:lvl4pPr>
            <a:lvl5pPr marL="2286000" lvl="4" indent="-317500" rtl="0">
              <a:lnSpc>
                <a:spcPct val="115000"/>
              </a:lnSpc>
              <a:spcBef>
                <a:spcPts val="1600"/>
              </a:spcBef>
              <a:spcAft>
                <a:spcPts val="0"/>
              </a:spcAft>
              <a:buClr>
                <a:schemeClr val="dk1"/>
              </a:buClr>
              <a:buSzPts val="1400"/>
              <a:buChar char="○"/>
              <a:defRPr>
                <a:solidFill>
                  <a:schemeClr val="dk1"/>
                </a:solidFill>
              </a:defRPr>
            </a:lvl5pPr>
            <a:lvl6pPr marL="2743200" lvl="5" indent="-317500" rtl="0">
              <a:lnSpc>
                <a:spcPct val="115000"/>
              </a:lnSpc>
              <a:spcBef>
                <a:spcPts val="1600"/>
              </a:spcBef>
              <a:spcAft>
                <a:spcPts val="0"/>
              </a:spcAft>
              <a:buClr>
                <a:schemeClr val="dk1"/>
              </a:buClr>
              <a:buSzPts val="1400"/>
              <a:buChar char="■"/>
              <a:defRPr>
                <a:solidFill>
                  <a:schemeClr val="dk1"/>
                </a:solidFill>
              </a:defRPr>
            </a:lvl6pPr>
            <a:lvl7pPr marL="3200400" lvl="6" indent="-317500" rtl="0">
              <a:lnSpc>
                <a:spcPct val="115000"/>
              </a:lnSpc>
              <a:spcBef>
                <a:spcPts val="1600"/>
              </a:spcBef>
              <a:spcAft>
                <a:spcPts val="0"/>
              </a:spcAft>
              <a:buClr>
                <a:schemeClr val="dk1"/>
              </a:buClr>
              <a:buSzPts val="1400"/>
              <a:buChar char="●"/>
              <a:defRPr>
                <a:solidFill>
                  <a:schemeClr val="dk1"/>
                </a:solidFill>
              </a:defRPr>
            </a:lvl7pPr>
            <a:lvl8pPr marL="3657600" lvl="7" indent="-317500" rtl="0">
              <a:lnSpc>
                <a:spcPct val="115000"/>
              </a:lnSpc>
              <a:spcBef>
                <a:spcPts val="1600"/>
              </a:spcBef>
              <a:spcAft>
                <a:spcPts val="0"/>
              </a:spcAft>
              <a:buClr>
                <a:schemeClr val="dk1"/>
              </a:buClr>
              <a:buSzPts val="1400"/>
              <a:buChar char="○"/>
              <a:defRPr>
                <a:solidFill>
                  <a:schemeClr val="dk1"/>
                </a:solidFill>
              </a:defRPr>
            </a:lvl8pPr>
            <a:lvl9pPr marL="4114800" lvl="8" indent="-317500" rtl="0">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5" name="Google Shape;45;p7"/>
          <p:cNvSpPr txBox="1">
            <a:spLocks noGrp="1"/>
          </p:cNvSpPr>
          <p:nvPr>
            <p:ph type="title"/>
          </p:nvPr>
        </p:nvSpPr>
        <p:spPr>
          <a:xfrm>
            <a:off x="713100" y="876700"/>
            <a:ext cx="3858900" cy="1160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6" name="Google Shape;46;p7"/>
          <p:cNvPicPr preferRelativeResize="0"/>
          <p:nvPr/>
        </p:nvPicPr>
        <p:blipFill>
          <a:blip r:embed="rId2">
            <a:alphaModFix/>
          </a:blip>
          <a:stretch>
            <a:fillRect/>
          </a:stretch>
        </p:blipFill>
        <p:spPr>
          <a:xfrm flipH="1">
            <a:off x="-565931" y="3983100"/>
            <a:ext cx="2728061" cy="1160400"/>
          </a:xfrm>
          <a:prstGeom prst="rect">
            <a:avLst/>
          </a:prstGeom>
          <a:noFill/>
          <a:ln>
            <a:noFill/>
          </a:ln>
          <a:effectLst>
            <a:reflection stA="50000" endPos="31000" fadeDir="5400012" sy="-100000" algn="bl" rotWithShape="0"/>
          </a:effectLst>
        </p:spPr>
      </p:pic>
      <p:pic>
        <p:nvPicPr>
          <p:cNvPr id="47" name="Google Shape;47;p7"/>
          <p:cNvPicPr preferRelativeResize="0"/>
          <p:nvPr/>
        </p:nvPicPr>
        <p:blipFill>
          <a:blip r:embed="rId3">
            <a:alphaModFix/>
          </a:blip>
          <a:stretch>
            <a:fillRect/>
          </a:stretch>
        </p:blipFill>
        <p:spPr>
          <a:xfrm>
            <a:off x="7258750" y="3809476"/>
            <a:ext cx="2559226" cy="1233200"/>
          </a:xfrm>
          <a:prstGeom prst="rect">
            <a:avLst/>
          </a:prstGeom>
          <a:noFill/>
          <a:ln>
            <a:noFill/>
          </a:ln>
          <a:effectLst>
            <a:reflection stA="50000" endPos="30000" fadeDir="5400012" sy="-100000" algn="bl" rotWithShape="0"/>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100000">
              <a:schemeClr val="dk1"/>
            </a:gs>
          </a:gsLst>
          <a:path path="circle">
            <a:fillToRect l="50000" t="50000" r="50000" b="50000"/>
          </a:path>
          <a:tileRect/>
        </a:gra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2150275" y="1202850"/>
            <a:ext cx="4843500" cy="1823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4800"/>
              <a:buNone/>
              <a:defRPr sz="72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pic>
        <p:nvPicPr>
          <p:cNvPr id="50" name="Google Shape;50;p8"/>
          <p:cNvPicPr preferRelativeResize="0"/>
          <p:nvPr/>
        </p:nvPicPr>
        <p:blipFill>
          <a:blip r:embed="rId2">
            <a:alphaModFix/>
          </a:blip>
          <a:stretch>
            <a:fillRect/>
          </a:stretch>
        </p:blipFill>
        <p:spPr>
          <a:xfrm>
            <a:off x="3438070" y="3730791"/>
            <a:ext cx="2712780" cy="1052349"/>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100000">
              <a:schemeClr val="dk1"/>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1939950" y="2571750"/>
            <a:ext cx="5264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9"/>
          <p:cNvSpPr txBox="1">
            <a:spLocks noGrp="1"/>
          </p:cNvSpPr>
          <p:nvPr>
            <p:ph type="subTitle" idx="1"/>
          </p:nvPr>
        </p:nvSpPr>
        <p:spPr>
          <a:xfrm>
            <a:off x="1940057" y="3337350"/>
            <a:ext cx="5264100" cy="119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600">
                <a:solidFill>
                  <a:schemeClr val="lt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1600"/>
              </a:spcBef>
              <a:spcAft>
                <a:spcPts val="0"/>
              </a:spcAft>
              <a:buClr>
                <a:schemeClr val="dk1"/>
              </a:buClr>
              <a:buSzPts val="1600"/>
              <a:buNone/>
              <a:defRPr sz="1600">
                <a:solidFill>
                  <a:schemeClr val="dk1"/>
                </a:solidFill>
              </a:defRPr>
            </a:lvl3pPr>
            <a:lvl4pPr lvl="3" algn="ctr" rtl="0">
              <a:lnSpc>
                <a:spcPct val="100000"/>
              </a:lnSpc>
              <a:spcBef>
                <a:spcPts val="1600"/>
              </a:spcBef>
              <a:spcAft>
                <a:spcPts val="0"/>
              </a:spcAft>
              <a:buClr>
                <a:schemeClr val="dk1"/>
              </a:buClr>
              <a:buSzPts val="1600"/>
              <a:buNone/>
              <a:defRPr sz="1600">
                <a:solidFill>
                  <a:schemeClr val="dk1"/>
                </a:solidFill>
              </a:defRPr>
            </a:lvl4pPr>
            <a:lvl5pPr lvl="4" algn="ctr" rtl="0">
              <a:lnSpc>
                <a:spcPct val="100000"/>
              </a:lnSpc>
              <a:spcBef>
                <a:spcPts val="1600"/>
              </a:spcBef>
              <a:spcAft>
                <a:spcPts val="0"/>
              </a:spcAft>
              <a:buClr>
                <a:schemeClr val="dk1"/>
              </a:buClr>
              <a:buSzPts val="1600"/>
              <a:buNone/>
              <a:defRPr sz="1600">
                <a:solidFill>
                  <a:schemeClr val="dk1"/>
                </a:solidFill>
              </a:defRPr>
            </a:lvl5pPr>
            <a:lvl6pPr lvl="5" algn="ctr" rtl="0">
              <a:lnSpc>
                <a:spcPct val="100000"/>
              </a:lnSpc>
              <a:spcBef>
                <a:spcPts val="1600"/>
              </a:spcBef>
              <a:spcAft>
                <a:spcPts val="0"/>
              </a:spcAft>
              <a:buClr>
                <a:schemeClr val="dk1"/>
              </a:buClr>
              <a:buSzPts val="1600"/>
              <a:buNone/>
              <a:defRPr sz="1600">
                <a:solidFill>
                  <a:schemeClr val="dk1"/>
                </a:solidFill>
              </a:defRPr>
            </a:lvl6pPr>
            <a:lvl7pPr lvl="6" algn="ctr" rtl="0">
              <a:lnSpc>
                <a:spcPct val="100000"/>
              </a:lnSpc>
              <a:spcBef>
                <a:spcPts val="1600"/>
              </a:spcBef>
              <a:spcAft>
                <a:spcPts val="0"/>
              </a:spcAft>
              <a:buClr>
                <a:schemeClr val="dk1"/>
              </a:buClr>
              <a:buSzPts val="1600"/>
              <a:buNone/>
              <a:defRPr sz="1600">
                <a:solidFill>
                  <a:schemeClr val="dk1"/>
                </a:solidFill>
              </a:defRPr>
            </a:lvl7pPr>
            <a:lvl8pPr lvl="7" algn="ctr" rtl="0">
              <a:lnSpc>
                <a:spcPct val="100000"/>
              </a:lnSpc>
              <a:spcBef>
                <a:spcPts val="1600"/>
              </a:spcBef>
              <a:spcAft>
                <a:spcPts val="0"/>
              </a:spcAft>
              <a:buClr>
                <a:schemeClr val="dk1"/>
              </a:buClr>
              <a:buSzPts val="1600"/>
              <a:buNone/>
              <a:defRPr sz="1600">
                <a:solidFill>
                  <a:schemeClr val="dk1"/>
                </a:solidFill>
              </a:defRPr>
            </a:lvl8pPr>
            <a:lvl9pPr lvl="8" algn="ctr" rtl="0">
              <a:lnSpc>
                <a:spcPct val="100000"/>
              </a:lnSpc>
              <a:spcBef>
                <a:spcPts val="1600"/>
              </a:spcBef>
              <a:spcAft>
                <a:spcPts val="1600"/>
              </a:spcAft>
              <a:buClr>
                <a:schemeClr val="dk1"/>
              </a:buClr>
              <a:buSzPts val="1600"/>
              <a:buNone/>
              <a:defRPr sz="1600">
                <a:solidFill>
                  <a:schemeClr val="dk1"/>
                </a:solidFill>
              </a:defRPr>
            </a:lvl9pPr>
          </a:lstStyle>
          <a:p>
            <a:endParaRPr/>
          </a:p>
        </p:txBody>
      </p:sp>
      <p:pic>
        <p:nvPicPr>
          <p:cNvPr id="54" name="Google Shape;54;p9"/>
          <p:cNvPicPr preferRelativeResize="0"/>
          <p:nvPr/>
        </p:nvPicPr>
        <p:blipFill>
          <a:blip r:embed="rId2">
            <a:alphaModFix/>
          </a:blip>
          <a:stretch>
            <a:fillRect/>
          </a:stretch>
        </p:blipFill>
        <p:spPr>
          <a:xfrm>
            <a:off x="7909178" y="1588249"/>
            <a:ext cx="1465168" cy="2662650"/>
          </a:xfrm>
          <a:prstGeom prst="rect">
            <a:avLst/>
          </a:prstGeom>
          <a:noFill/>
          <a:ln>
            <a:noFill/>
          </a:ln>
          <a:effectLst>
            <a:reflection stA="50000" endPos="31000" fadeDir="5400012" sy="-100000" algn="bl" rotWithShape="0"/>
          </a:effectLst>
        </p:spPr>
      </p:pic>
      <p:pic>
        <p:nvPicPr>
          <p:cNvPr id="55" name="Google Shape;55;p9"/>
          <p:cNvPicPr preferRelativeResize="0"/>
          <p:nvPr/>
        </p:nvPicPr>
        <p:blipFill>
          <a:blip r:embed="rId3">
            <a:alphaModFix/>
          </a:blip>
          <a:stretch>
            <a:fillRect/>
          </a:stretch>
        </p:blipFill>
        <p:spPr>
          <a:xfrm>
            <a:off x="-2392699" y="2779025"/>
            <a:ext cx="3997700" cy="1700450"/>
          </a:xfrm>
          <a:prstGeom prst="rect">
            <a:avLst/>
          </a:prstGeom>
          <a:noFill/>
          <a:ln>
            <a:noFill/>
          </a:ln>
          <a:effectLst>
            <a:reflection stA="50000" endPos="31000" fadeDir="5400012" sy="-100000" algn="bl" rotWithShape="0"/>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3500525" y="502396"/>
            <a:ext cx="4982700" cy="128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58" name="Google Shape;58;p10"/>
          <p:cNvPicPr preferRelativeResize="0"/>
          <p:nvPr/>
        </p:nvPicPr>
        <p:blipFill>
          <a:blip r:embed="rId2">
            <a:alphaModFix/>
          </a:blip>
          <a:stretch>
            <a:fillRect/>
          </a:stretch>
        </p:blipFill>
        <p:spPr>
          <a:xfrm flipH="1">
            <a:off x="7849492" y="2534757"/>
            <a:ext cx="1240533" cy="2069337"/>
          </a:xfrm>
          <a:prstGeom prst="rect">
            <a:avLst/>
          </a:prstGeom>
          <a:noFill/>
          <a:ln>
            <a:noFill/>
          </a:ln>
          <a:effectLst>
            <a:reflection stA="50000" endPos="31000" fadeDir="5400012" sy="-100000" algn="bl" rotWithShape="0"/>
          </a:effectLst>
        </p:spPr>
      </p:pic>
      <p:pic>
        <p:nvPicPr>
          <p:cNvPr id="59" name="Google Shape;59;p10"/>
          <p:cNvPicPr preferRelativeResize="0"/>
          <p:nvPr/>
        </p:nvPicPr>
        <p:blipFill>
          <a:blip r:embed="rId3">
            <a:alphaModFix/>
          </a:blip>
          <a:stretch>
            <a:fillRect/>
          </a:stretch>
        </p:blipFill>
        <p:spPr>
          <a:xfrm>
            <a:off x="-85530" y="3664216"/>
            <a:ext cx="2712780" cy="1052349"/>
          </a:xfrm>
          <a:prstGeom prst="rect">
            <a:avLst/>
          </a:prstGeom>
          <a:noFill/>
          <a:ln>
            <a:noFill/>
          </a:ln>
          <a:effectLst>
            <a:reflection stA="50000" endPos="31000" fadeDir="5400012" sy="-100000" algn="bl" rotWithShape="0"/>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BFBFBF">
                <a:alpha val="15294"/>
              </a:srgbClr>
            </a:gs>
            <a:gs pos="63000">
              <a:srgbClr val="BFBFBF">
                <a:alpha val="15294"/>
              </a:srgbClr>
            </a:gs>
            <a:gs pos="100000">
              <a:srgbClr val="BBBBBB">
                <a:alpha val="40000"/>
              </a:srgbClr>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Cinzel"/>
              <a:buNone/>
              <a:defRPr sz="3500">
                <a:solidFill>
                  <a:schemeClr val="dk1"/>
                </a:solidFill>
                <a:latin typeface="Cinzel"/>
                <a:ea typeface="Cinzel"/>
                <a:cs typeface="Cinzel"/>
                <a:sym typeface="Cinzel"/>
              </a:defRPr>
            </a:lvl1pPr>
            <a:lvl2pPr lvl="1" rtl="0">
              <a:spcBef>
                <a:spcPts val="0"/>
              </a:spcBef>
              <a:spcAft>
                <a:spcPts val="0"/>
              </a:spcAft>
              <a:buClr>
                <a:schemeClr val="dk1"/>
              </a:buClr>
              <a:buSzPts val="3500"/>
              <a:buFont typeface="Cinzel"/>
              <a:buNone/>
              <a:defRPr sz="3500">
                <a:solidFill>
                  <a:schemeClr val="dk1"/>
                </a:solidFill>
                <a:latin typeface="Cinzel"/>
                <a:ea typeface="Cinzel"/>
                <a:cs typeface="Cinzel"/>
                <a:sym typeface="Cinzel"/>
              </a:defRPr>
            </a:lvl2pPr>
            <a:lvl3pPr lvl="2" rtl="0">
              <a:spcBef>
                <a:spcPts val="0"/>
              </a:spcBef>
              <a:spcAft>
                <a:spcPts val="0"/>
              </a:spcAft>
              <a:buClr>
                <a:schemeClr val="dk1"/>
              </a:buClr>
              <a:buSzPts val="3500"/>
              <a:buFont typeface="Cinzel"/>
              <a:buNone/>
              <a:defRPr sz="3500">
                <a:solidFill>
                  <a:schemeClr val="dk1"/>
                </a:solidFill>
                <a:latin typeface="Cinzel"/>
                <a:ea typeface="Cinzel"/>
                <a:cs typeface="Cinzel"/>
                <a:sym typeface="Cinzel"/>
              </a:defRPr>
            </a:lvl3pPr>
            <a:lvl4pPr lvl="3" rtl="0">
              <a:spcBef>
                <a:spcPts val="0"/>
              </a:spcBef>
              <a:spcAft>
                <a:spcPts val="0"/>
              </a:spcAft>
              <a:buClr>
                <a:schemeClr val="dk1"/>
              </a:buClr>
              <a:buSzPts val="3500"/>
              <a:buFont typeface="Cinzel"/>
              <a:buNone/>
              <a:defRPr sz="3500">
                <a:solidFill>
                  <a:schemeClr val="dk1"/>
                </a:solidFill>
                <a:latin typeface="Cinzel"/>
                <a:ea typeface="Cinzel"/>
                <a:cs typeface="Cinzel"/>
                <a:sym typeface="Cinzel"/>
              </a:defRPr>
            </a:lvl4pPr>
            <a:lvl5pPr lvl="4" rtl="0">
              <a:spcBef>
                <a:spcPts val="0"/>
              </a:spcBef>
              <a:spcAft>
                <a:spcPts val="0"/>
              </a:spcAft>
              <a:buClr>
                <a:schemeClr val="dk1"/>
              </a:buClr>
              <a:buSzPts val="3500"/>
              <a:buFont typeface="Cinzel"/>
              <a:buNone/>
              <a:defRPr sz="3500">
                <a:solidFill>
                  <a:schemeClr val="dk1"/>
                </a:solidFill>
                <a:latin typeface="Cinzel"/>
                <a:ea typeface="Cinzel"/>
                <a:cs typeface="Cinzel"/>
                <a:sym typeface="Cinzel"/>
              </a:defRPr>
            </a:lvl5pPr>
            <a:lvl6pPr lvl="5" rtl="0">
              <a:spcBef>
                <a:spcPts val="0"/>
              </a:spcBef>
              <a:spcAft>
                <a:spcPts val="0"/>
              </a:spcAft>
              <a:buClr>
                <a:schemeClr val="dk1"/>
              </a:buClr>
              <a:buSzPts val="3500"/>
              <a:buFont typeface="Cinzel"/>
              <a:buNone/>
              <a:defRPr sz="3500">
                <a:solidFill>
                  <a:schemeClr val="dk1"/>
                </a:solidFill>
                <a:latin typeface="Cinzel"/>
                <a:ea typeface="Cinzel"/>
                <a:cs typeface="Cinzel"/>
                <a:sym typeface="Cinzel"/>
              </a:defRPr>
            </a:lvl6pPr>
            <a:lvl7pPr lvl="6" rtl="0">
              <a:spcBef>
                <a:spcPts val="0"/>
              </a:spcBef>
              <a:spcAft>
                <a:spcPts val="0"/>
              </a:spcAft>
              <a:buClr>
                <a:schemeClr val="dk1"/>
              </a:buClr>
              <a:buSzPts val="3500"/>
              <a:buFont typeface="Cinzel"/>
              <a:buNone/>
              <a:defRPr sz="3500">
                <a:solidFill>
                  <a:schemeClr val="dk1"/>
                </a:solidFill>
                <a:latin typeface="Cinzel"/>
                <a:ea typeface="Cinzel"/>
                <a:cs typeface="Cinzel"/>
                <a:sym typeface="Cinzel"/>
              </a:defRPr>
            </a:lvl7pPr>
            <a:lvl8pPr lvl="7" rtl="0">
              <a:spcBef>
                <a:spcPts val="0"/>
              </a:spcBef>
              <a:spcAft>
                <a:spcPts val="0"/>
              </a:spcAft>
              <a:buClr>
                <a:schemeClr val="dk1"/>
              </a:buClr>
              <a:buSzPts val="3500"/>
              <a:buFont typeface="Cinzel"/>
              <a:buNone/>
              <a:defRPr sz="3500">
                <a:solidFill>
                  <a:schemeClr val="dk1"/>
                </a:solidFill>
                <a:latin typeface="Cinzel"/>
                <a:ea typeface="Cinzel"/>
                <a:cs typeface="Cinzel"/>
                <a:sym typeface="Cinzel"/>
              </a:defRPr>
            </a:lvl8pPr>
            <a:lvl9pPr lvl="8" rtl="0">
              <a:spcBef>
                <a:spcPts val="0"/>
              </a:spcBef>
              <a:spcAft>
                <a:spcPts val="0"/>
              </a:spcAft>
              <a:buClr>
                <a:schemeClr val="dk1"/>
              </a:buClr>
              <a:buSzPts val="3500"/>
              <a:buFont typeface="Cinzel"/>
              <a:buNone/>
              <a:defRPr sz="3500">
                <a:solidFill>
                  <a:schemeClr val="dk1"/>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ntarell"/>
              <a:buChar char="●"/>
              <a:defRPr>
                <a:solidFill>
                  <a:schemeClr val="dk1"/>
                </a:solidFill>
                <a:latin typeface="Cantarell"/>
                <a:ea typeface="Cantarell"/>
                <a:cs typeface="Cantarell"/>
                <a:sym typeface="Cantarell"/>
              </a:defRPr>
            </a:lvl1pPr>
            <a:lvl2pPr marL="914400" lvl="1"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2pPr>
            <a:lvl3pPr marL="1371600" lvl="2"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3pPr>
            <a:lvl4pPr marL="1828800" lvl="3"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4pPr>
            <a:lvl5pPr marL="2286000" lvl="4"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5pPr>
            <a:lvl6pPr marL="2743200" lvl="5"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6pPr>
            <a:lvl7pPr marL="3200400" lvl="6"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7pPr>
            <a:lvl8pPr marL="3657600" lvl="7"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8pPr>
            <a:lvl9pPr marL="4114800" lvl="8" indent="-317500">
              <a:lnSpc>
                <a:spcPct val="115000"/>
              </a:lnSpc>
              <a:spcBef>
                <a:spcPts val="1600"/>
              </a:spcBef>
              <a:spcAft>
                <a:spcPts val="1600"/>
              </a:spcAft>
              <a:buClr>
                <a:schemeClr val="dk1"/>
              </a:buClr>
              <a:buSzPts val="1400"/>
              <a:buFont typeface="Cantarell"/>
              <a:buChar char="■"/>
              <a:defRPr>
                <a:solidFill>
                  <a:schemeClr val="dk1"/>
                </a:solidFill>
                <a:latin typeface="Cantarell"/>
                <a:ea typeface="Cantarell"/>
                <a:cs typeface="Cantarell"/>
                <a:sym typeface="Cantare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slide" Target="slide92.xml"/><Relationship Id="rId5" Type="http://schemas.openxmlformats.org/officeDocument/2006/relationships/slide" Target="slide76.xml"/><Relationship Id="rId4" Type="http://schemas.openxmlformats.org/officeDocument/2006/relationships/slide" Target="slide39.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72.jp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ctrTitle"/>
          </p:nvPr>
        </p:nvSpPr>
        <p:spPr>
          <a:xfrm>
            <a:off x="1851300" y="1094738"/>
            <a:ext cx="5441400" cy="137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900" b="1"/>
              <a:t>Autonomous Chess Board</a:t>
            </a:r>
            <a:endParaRPr sz="3900" b="1"/>
          </a:p>
        </p:txBody>
      </p:sp>
      <p:sp>
        <p:nvSpPr>
          <p:cNvPr id="174" name="Google Shape;174;p26"/>
          <p:cNvSpPr txBox="1">
            <a:spLocks noGrp="1"/>
          </p:cNvSpPr>
          <p:nvPr>
            <p:ph type="subTitle" idx="1"/>
          </p:nvPr>
        </p:nvSpPr>
        <p:spPr>
          <a:xfrm>
            <a:off x="2921400" y="2541775"/>
            <a:ext cx="3301200" cy="922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350">
                <a:latin typeface="Cinzel SemiBold"/>
                <a:ea typeface="Cinzel SemiBold"/>
                <a:cs typeface="Cinzel SemiBold"/>
                <a:sym typeface="Cinzel SemiBold"/>
              </a:rPr>
              <a:t>Group No 10</a:t>
            </a:r>
            <a:endParaRPr sz="1350">
              <a:latin typeface="Cinzel SemiBold"/>
              <a:ea typeface="Cinzel SemiBold"/>
              <a:cs typeface="Cinzel SemiBold"/>
              <a:sym typeface="Cinzel SemiBold"/>
            </a:endParaRPr>
          </a:p>
          <a:p>
            <a:pPr marL="0" lvl="0" indent="0" algn="ctr" rtl="0">
              <a:lnSpc>
                <a:spcPct val="100000"/>
              </a:lnSpc>
              <a:spcBef>
                <a:spcPts val="0"/>
              </a:spcBef>
              <a:spcAft>
                <a:spcPts val="0"/>
              </a:spcAft>
              <a:buNone/>
            </a:pPr>
            <a:r>
              <a:rPr lang="en" sz="1350">
                <a:latin typeface="Cinzel SemiBold"/>
                <a:ea typeface="Cinzel SemiBold"/>
                <a:cs typeface="Cinzel SemiBold"/>
                <a:sym typeface="Cinzel SemiBold"/>
              </a:rPr>
              <a:t>University of Moratuwa</a:t>
            </a:r>
            <a:endParaRPr sz="1350">
              <a:latin typeface="Cinzel SemiBold"/>
              <a:ea typeface="Cinzel SemiBold"/>
              <a:cs typeface="Cinzel SemiBold"/>
              <a:sym typeface="Cinzel SemiBold"/>
            </a:endParaRPr>
          </a:p>
          <a:p>
            <a:pPr marL="0" lvl="0" indent="0" algn="ctr" rtl="0">
              <a:lnSpc>
                <a:spcPct val="100000"/>
              </a:lnSpc>
              <a:spcBef>
                <a:spcPts val="0"/>
              </a:spcBef>
              <a:spcAft>
                <a:spcPts val="0"/>
              </a:spcAft>
              <a:buNone/>
            </a:pPr>
            <a:r>
              <a:rPr lang="en" sz="1350">
                <a:latin typeface="Cinzel SemiBold"/>
                <a:ea typeface="Cinzel SemiBold"/>
                <a:cs typeface="Cinzel SemiBold"/>
                <a:sym typeface="Cinzel SemiBold"/>
              </a:rPr>
              <a:t>Artificial Intelligence Batch 21</a:t>
            </a:r>
            <a:endParaRPr sz="1900">
              <a:latin typeface="Cinzel SemiBold"/>
              <a:ea typeface="Cinzel SemiBold"/>
              <a:cs typeface="Cinzel SemiBold"/>
              <a:sym typeface="Cinzel SemiBold"/>
            </a:endParaRPr>
          </a:p>
        </p:txBody>
      </p:sp>
      <p:sp>
        <p:nvSpPr>
          <p:cNvPr id="175" name="Google Shape;175;p26"/>
          <p:cNvSpPr txBox="1"/>
          <p:nvPr/>
        </p:nvSpPr>
        <p:spPr>
          <a:xfrm>
            <a:off x="2105850" y="317025"/>
            <a:ext cx="4932300" cy="70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chemeClr val="dk1"/>
                </a:solidFill>
                <a:latin typeface="Cinzel SemiBold"/>
                <a:ea typeface="Cinzel SemiBold"/>
                <a:cs typeface="Cinzel SemiBold"/>
                <a:sym typeface="Cinzel SemiBold"/>
              </a:rPr>
              <a:t>CM 1900</a:t>
            </a:r>
            <a:endParaRPr sz="1500">
              <a:solidFill>
                <a:schemeClr val="dk1"/>
              </a:solidFill>
              <a:latin typeface="Cinzel SemiBold"/>
              <a:ea typeface="Cinzel SemiBold"/>
              <a:cs typeface="Cinzel SemiBold"/>
              <a:sym typeface="Cinzel SemiBold"/>
            </a:endParaRPr>
          </a:p>
          <a:p>
            <a:pPr marL="0" lvl="0" indent="0" algn="ctr" rtl="0">
              <a:lnSpc>
                <a:spcPct val="115000"/>
              </a:lnSpc>
              <a:spcBef>
                <a:spcPts val="0"/>
              </a:spcBef>
              <a:spcAft>
                <a:spcPts val="0"/>
              </a:spcAft>
              <a:buNone/>
            </a:pPr>
            <a:r>
              <a:rPr lang="en" sz="1500">
                <a:solidFill>
                  <a:schemeClr val="dk1"/>
                </a:solidFill>
                <a:latin typeface="Cinzel SemiBold"/>
                <a:ea typeface="Cinzel SemiBold"/>
                <a:cs typeface="Cinzel SemiBold"/>
                <a:sym typeface="Cinzel SemiBold"/>
              </a:rPr>
              <a:t>Intelligent Machines Inspirational Project</a:t>
            </a:r>
            <a:endParaRPr>
              <a:latin typeface="Cinzel SemiBold"/>
              <a:ea typeface="Cinzel SemiBold"/>
              <a:cs typeface="Cinzel SemiBold"/>
              <a:sym typeface="Cinzel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720000" y="174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inzel Medium"/>
                <a:ea typeface="Cinzel Medium"/>
                <a:cs typeface="Cinzel Medium"/>
                <a:sym typeface="Cinzel Medium"/>
              </a:rPr>
              <a:t>3D model - Railings</a:t>
            </a:r>
            <a:endParaRPr/>
          </a:p>
        </p:txBody>
      </p:sp>
      <p:pic>
        <p:nvPicPr>
          <p:cNvPr id="231" name="Google Shape;231;p35"/>
          <p:cNvPicPr preferRelativeResize="0"/>
          <p:nvPr/>
        </p:nvPicPr>
        <p:blipFill rotWithShape="1">
          <a:blip r:embed="rId3">
            <a:alphaModFix/>
          </a:blip>
          <a:srcRect/>
          <a:stretch/>
        </p:blipFill>
        <p:spPr>
          <a:xfrm>
            <a:off x="934663" y="842875"/>
            <a:ext cx="7274669" cy="40920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122"/>
          <p:cNvPicPr preferRelativeResize="0"/>
          <p:nvPr/>
        </p:nvPicPr>
        <p:blipFill>
          <a:blip r:embed="rId3">
            <a:alphaModFix/>
          </a:blip>
          <a:stretch>
            <a:fillRect/>
          </a:stretch>
        </p:blipFill>
        <p:spPr>
          <a:xfrm>
            <a:off x="498972" y="339488"/>
            <a:ext cx="1230263" cy="2887448"/>
          </a:xfrm>
          <a:prstGeom prst="rect">
            <a:avLst/>
          </a:prstGeom>
          <a:noFill/>
          <a:ln>
            <a:noFill/>
          </a:ln>
          <a:effectLst>
            <a:reflection stA="50000" endPos="31000" fadeDir="5400012" sy="-100000" algn="bl" rotWithShape="0"/>
          </a:effectLst>
        </p:spPr>
      </p:pic>
      <p:pic>
        <p:nvPicPr>
          <p:cNvPr id="830" name="Google Shape;830;p122"/>
          <p:cNvPicPr preferRelativeResize="0"/>
          <p:nvPr/>
        </p:nvPicPr>
        <p:blipFill>
          <a:blip r:embed="rId4">
            <a:alphaModFix/>
          </a:blip>
          <a:stretch>
            <a:fillRect/>
          </a:stretch>
        </p:blipFill>
        <p:spPr>
          <a:xfrm>
            <a:off x="1391657" y="2416272"/>
            <a:ext cx="1074772" cy="1978436"/>
          </a:xfrm>
          <a:prstGeom prst="rect">
            <a:avLst/>
          </a:prstGeom>
          <a:noFill/>
          <a:ln>
            <a:noFill/>
          </a:ln>
          <a:effectLst>
            <a:reflection stA="50000" endPos="31000" fadeDir="5400012" sy="-100000" algn="bl" rotWithShape="0"/>
          </a:effectLst>
        </p:spPr>
      </p:pic>
      <p:pic>
        <p:nvPicPr>
          <p:cNvPr id="831" name="Google Shape;831;p122"/>
          <p:cNvPicPr preferRelativeResize="0"/>
          <p:nvPr/>
        </p:nvPicPr>
        <p:blipFill>
          <a:blip r:embed="rId5">
            <a:alphaModFix/>
          </a:blip>
          <a:stretch>
            <a:fillRect/>
          </a:stretch>
        </p:blipFill>
        <p:spPr>
          <a:xfrm>
            <a:off x="2025104" y="1026592"/>
            <a:ext cx="930400" cy="1513236"/>
          </a:xfrm>
          <a:prstGeom prst="rect">
            <a:avLst/>
          </a:prstGeom>
          <a:noFill/>
          <a:ln>
            <a:noFill/>
          </a:ln>
          <a:effectLst>
            <a:reflection stA="50000" endPos="31000" fadeDir="5400012" sy="-100000" algn="bl" rotWithShape="0"/>
          </a:effectLst>
        </p:spPr>
      </p:pic>
      <p:pic>
        <p:nvPicPr>
          <p:cNvPr id="832" name="Google Shape;832;p122"/>
          <p:cNvPicPr preferRelativeResize="0"/>
          <p:nvPr/>
        </p:nvPicPr>
        <p:blipFill>
          <a:blip r:embed="rId6">
            <a:alphaModFix/>
          </a:blip>
          <a:stretch>
            <a:fillRect/>
          </a:stretch>
        </p:blipFill>
        <p:spPr>
          <a:xfrm flipH="1">
            <a:off x="6593830" y="243207"/>
            <a:ext cx="1240533" cy="2069337"/>
          </a:xfrm>
          <a:prstGeom prst="rect">
            <a:avLst/>
          </a:prstGeom>
          <a:noFill/>
          <a:ln>
            <a:noFill/>
          </a:ln>
          <a:effectLst>
            <a:reflection stA="50000" endPos="31000" fadeDir="5400012" sy="-100000" algn="bl" rotWithShape="0"/>
          </a:effectLst>
        </p:spPr>
      </p:pic>
      <p:pic>
        <p:nvPicPr>
          <p:cNvPr id="833" name="Google Shape;833;p122"/>
          <p:cNvPicPr preferRelativeResize="0"/>
          <p:nvPr/>
        </p:nvPicPr>
        <p:blipFill>
          <a:blip r:embed="rId7">
            <a:alphaModFix/>
          </a:blip>
          <a:stretch>
            <a:fillRect/>
          </a:stretch>
        </p:blipFill>
        <p:spPr>
          <a:xfrm>
            <a:off x="7461368" y="1507252"/>
            <a:ext cx="1236174" cy="2887448"/>
          </a:xfrm>
          <a:prstGeom prst="rect">
            <a:avLst/>
          </a:prstGeom>
          <a:noFill/>
          <a:ln>
            <a:noFill/>
          </a:ln>
          <a:effectLst>
            <a:reflection stA="50000" endPos="31000" fadeDir="5400012" sy="-100000" algn="bl" rotWithShape="0"/>
          </a:effectLst>
        </p:spPr>
      </p:pic>
      <p:pic>
        <p:nvPicPr>
          <p:cNvPr id="834" name="Google Shape;834;p122"/>
          <p:cNvPicPr preferRelativeResize="0"/>
          <p:nvPr/>
        </p:nvPicPr>
        <p:blipFill>
          <a:blip r:embed="rId8">
            <a:alphaModFix/>
          </a:blip>
          <a:stretch>
            <a:fillRect/>
          </a:stretch>
        </p:blipFill>
        <p:spPr>
          <a:xfrm>
            <a:off x="6182591" y="2079850"/>
            <a:ext cx="925053" cy="1497195"/>
          </a:xfrm>
          <a:prstGeom prst="rect">
            <a:avLst/>
          </a:prstGeom>
          <a:noFill/>
          <a:ln>
            <a:noFill/>
          </a:ln>
          <a:effectLst>
            <a:reflection stA="50000" endPos="31000" fadeDir="5400012" sy="-100000" algn="bl" rotWithShape="0"/>
          </a:effectLst>
        </p:spPr>
      </p:pic>
      <p:sp>
        <p:nvSpPr>
          <p:cNvPr id="835" name="Google Shape;835;p122"/>
          <p:cNvSpPr txBox="1"/>
          <p:nvPr/>
        </p:nvSpPr>
        <p:spPr>
          <a:xfrm>
            <a:off x="3004775" y="1618950"/>
            <a:ext cx="3050700" cy="1905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5200">
                <a:latin typeface="Cinzel Medium"/>
                <a:ea typeface="Cinzel Medium"/>
                <a:cs typeface="Cinzel Medium"/>
                <a:sym typeface="Cinzel Medium"/>
              </a:rPr>
              <a:t>Thank You!</a:t>
            </a:r>
            <a:endParaRPr sz="5200">
              <a:latin typeface="Cinzel Medium"/>
              <a:ea typeface="Cinzel Medium"/>
              <a:cs typeface="Cinzel Medium"/>
              <a:sym typeface="Cinzel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720000" y="174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inzel Medium"/>
                <a:ea typeface="Cinzel Medium"/>
                <a:cs typeface="Cinzel Medium"/>
                <a:sym typeface="Cinzel Medium"/>
              </a:rPr>
              <a:t>Internals</a:t>
            </a:r>
            <a:endParaRPr dirty="0"/>
          </a:p>
        </p:txBody>
      </p:sp>
      <p:pic>
        <p:nvPicPr>
          <p:cNvPr id="3" name="Picture 2" descr="A machine with wires and wires&#10;&#10;Description automatically generated">
            <a:extLst>
              <a:ext uri="{FF2B5EF4-FFF2-40B4-BE49-F238E27FC236}">
                <a16:creationId xmlns:a16="http://schemas.microsoft.com/office/drawing/2014/main" id="{BC8D2EEA-AA58-7F6C-F42B-5E06F8062DCE}"/>
              </a:ext>
            </a:extLst>
          </p:cNvPr>
          <p:cNvPicPr>
            <a:picLocks noChangeAspect="1"/>
          </p:cNvPicPr>
          <p:nvPr/>
        </p:nvPicPr>
        <p:blipFill rotWithShape="1">
          <a:blip r:embed="rId3"/>
          <a:srcRect r="4766"/>
          <a:stretch/>
        </p:blipFill>
        <p:spPr>
          <a:xfrm>
            <a:off x="1989291" y="746700"/>
            <a:ext cx="5165418" cy="4067584"/>
          </a:xfrm>
          <a:prstGeom prst="rect">
            <a:avLst/>
          </a:prstGeom>
        </p:spPr>
      </p:pic>
    </p:spTree>
    <p:extLst>
      <p:ext uri="{BB962C8B-B14F-4D97-AF65-F5344CB8AC3E}">
        <p14:creationId xmlns:p14="http://schemas.microsoft.com/office/powerpoint/2010/main" val="363477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720000" y="174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inzel Medium"/>
                <a:ea typeface="Cinzel Medium"/>
                <a:cs typeface="Cinzel Medium"/>
                <a:sym typeface="Cinzel Medium"/>
              </a:rPr>
              <a:t>Internals</a:t>
            </a:r>
            <a:endParaRPr dirty="0"/>
          </a:p>
        </p:txBody>
      </p:sp>
      <p:pic>
        <p:nvPicPr>
          <p:cNvPr id="3" name="Picture 2" descr="A close-up of a board&#10;&#10;Description automatically generated">
            <a:extLst>
              <a:ext uri="{FF2B5EF4-FFF2-40B4-BE49-F238E27FC236}">
                <a16:creationId xmlns:a16="http://schemas.microsoft.com/office/drawing/2014/main" id="{E350CCB4-133A-E195-A8EA-3158E704A51E}"/>
              </a:ext>
            </a:extLst>
          </p:cNvPr>
          <p:cNvPicPr>
            <a:picLocks noChangeAspect="1"/>
          </p:cNvPicPr>
          <p:nvPr/>
        </p:nvPicPr>
        <p:blipFill>
          <a:blip r:embed="rId3"/>
          <a:stretch>
            <a:fillRect/>
          </a:stretch>
        </p:blipFill>
        <p:spPr>
          <a:xfrm>
            <a:off x="3002416" y="746700"/>
            <a:ext cx="3139167" cy="4185556"/>
          </a:xfrm>
          <a:prstGeom prst="rect">
            <a:avLst/>
          </a:prstGeom>
        </p:spPr>
      </p:pic>
    </p:spTree>
    <p:extLst>
      <p:ext uri="{BB962C8B-B14F-4D97-AF65-F5344CB8AC3E}">
        <p14:creationId xmlns:p14="http://schemas.microsoft.com/office/powerpoint/2010/main" val="102780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720000" y="174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inzel Medium"/>
                <a:ea typeface="Cinzel Medium"/>
                <a:cs typeface="Cinzel Medium"/>
                <a:sym typeface="Cinzel Medium"/>
              </a:rPr>
              <a:t>Internals</a:t>
            </a:r>
            <a:endParaRPr dirty="0"/>
          </a:p>
        </p:txBody>
      </p:sp>
      <p:pic>
        <p:nvPicPr>
          <p:cNvPr id="4" name="Picture 3" descr="A close-up of a colorful cable&#10;&#10;Description automatically generated">
            <a:extLst>
              <a:ext uri="{FF2B5EF4-FFF2-40B4-BE49-F238E27FC236}">
                <a16:creationId xmlns:a16="http://schemas.microsoft.com/office/drawing/2014/main" id="{3D6CA982-88BF-D3D0-7DC1-7A6915828435}"/>
              </a:ext>
            </a:extLst>
          </p:cNvPr>
          <p:cNvPicPr>
            <a:picLocks noChangeAspect="1"/>
          </p:cNvPicPr>
          <p:nvPr/>
        </p:nvPicPr>
        <p:blipFill>
          <a:blip r:embed="rId3"/>
          <a:stretch>
            <a:fillRect/>
          </a:stretch>
        </p:blipFill>
        <p:spPr>
          <a:xfrm>
            <a:off x="2471057" y="746700"/>
            <a:ext cx="4201886" cy="4171670"/>
          </a:xfrm>
          <a:prstGeom prst="rect">
            <a:avLst/>
          </a:prstGeom>
        </p:spPr>
      </p:pic>
    </p:spTree>
    <p:extLst>
      <p:ext uri="{BB962C8B-B14F-4D97-AF65-F5344CB8AC3E}">
        <p14:creationId xmlns:p14="http://schemas.microsoft.com/office/powerpoint/2010/main" val="294461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720000" y="174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inzel Medium"/>
                <a:ea typeface="Cinzel Medium"/>
                <a:cs typeface="Cinzel Medium"/>
                <a:sym typeface="Cinzel Medium"/>
              </a:rPr>
              <a:t>3D model - Exploded view</a:t>
            </a:r>
            <a:endParaRPr/>
          </a:p>
        </p:txBody>
      </p:sp>
      <p:pic>
        <p:nvPicPr>
          <p:cNvPr id="237" name="Google Shape;237;p36"/>
          <p:cNvPicPr preferRelativeResize="0"/>
          <p:nvPr/>
        </p:nvPicPr>
        <p:blipFill rotWithShape="1">
          <a:blip r:embed="rId3">
            <a:alphaModFix/>
          </a:blip>
          <a:srcRect/>
          <a:stretch/>
        </p:blipFill>
        <p:spPr>
          <a:xfrm>
            <a:off x="934663" y="842875"/>
            <a:ext cx="7274669" cy="4092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1939950" y="199500"/>
            <a:ext cx="5264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latin typeface="Cinzel Medium"/>
                <a:ea typeface="Cinzel Medium"/>
                <a:cs typeface="Cinzel Medium"/>
                <a:sym typeface="Cinzel Medium"/>
              </a:rPr>
              <a:t>Mechanism</a:t>
            </a:r>
            <a:endParaRPr sz="3500">
              <a:latin typeface="Cinzel Medium"/>
              <a:ea typeface="Cinzel Medium"/>
              <a:cs typeface="Cinzel Medium"/>
              <a:sym typeface="Cinzel Medium"/>
            </a:endParaRPr>
          </a:p>
        </p:txBody>
      </p:sp>
      <p:sp>
        <p:nvSpPr>
          <p:cNvPr id="243" name="Google Shape;243;p37"/>
          <p:cNvSpPr txBox="1">
            <a:spLocks noGrp="1"/>
          </p:cNvSpPr>
          <p:nvPr>
            <p:ph type="subTitle" idx="1"/>
          </p:nvPr>
        </p:nvSpPr>
        <p:spPr>
          <a:xfrm>
            <a:off x="1534350" y="1209000"/>
            <a:ext cx="6075300" cy="35976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lt1"/>
              </a:buClr>
              <a:buSzPts val="1700"/>
              <a:buChar char="★"/>
            </a:pPr>
            <a:r>
              <a:rPr lang="en" sz="1700"/>
              <a:t>Hall effect sensors are used to track human movement.</a:t>
            </a:r>
            <a:endParaRPr sz="1700"/>
          </a:p>
          <a:p>
            <a:pPr marL="0" lvl="0" indent="0" algn="l" rtl="0">
              <a:lnSpc>
                <a:spcPct val="115000"/>
              </a:lnSpc>
              <a:spcBef>
                <a:spcPts val="0"/>
              </a:spcBef>
              <a:spcAft>
                <a:spcPts val="0"/>
              </a:spcAft>
              <a:buNone/>
            </a:pPr>
            <a:endParaRPr sz="1700"/>
          </a:p>
          <a:p>
            <a:pPr marL="457200" lvl="0" indent="-336550" algn="l" rtl="0">
              <a:lnSpc>
                <a:spcPct val="115000"/>
              </a:lnSpc>
              <a:spcBef>
                <a:spcPts val="0"/>
              </a:spcBef>
              <a:spcAft>
                <a:spcPts val="0"/>
              </a:spcAft>
              <a:buClr>
                <a:schemeClr val="lt1"/>
              </a:buClr>
              <a:buSzPts val="1700"/>
              <a:buChar char="★"/>
            </a:pPr>
            <a:r>
              <a:rPr lang="en" sz="1700"/>
              <a:t>The algorithm receives those moves and produces the resulting moves.</a:t>
            </a:r>
            <a:endParaRPr sz="1700"/>
          </a:p>
          <a:p>
            <a:pPr marL="457200" lvl="0" indent="0" algn="l" rtl="0">
              <a:lnSpc>
                <a:spcPct val="115000"/>
              </a:lnSpc>
              <a:spcBef>
                <a:spcPts val="0"/>
              </a:spcBef>
              <a:spcAft>
                <a:spcPts val="0"/>
              </a:spcAft>
              <a:buNone/>
            </a:pPr>
            <a:endParaRPr sz="1700"/>
          </a:p>
          <a:p>
            <a:pPr marL="457200" lvl="0" indent="-336550" algn="l" rtl="0">
              <a:lnSpc>
                <a:spcPct val="115000"/>
              </a:lnSpc>
              <a:spcBef>
                <a:spcPts val="0"/>
              </a:spcBef>
              <a:spcAft>
                <a:spcPts val="0"/>
              </a:spcAft>
              <a:buClr>
                <a:schemeClr val="lt1"/>
              </a:buClr>
              <a:buSzPts val="1700"/>
              <a:buChar char="★"/>
            </a:pPr>
            <a:r>
              <a:rPr lang="en" sz="1700"/>
              <a:t>Motors will then operate in accordance with those movements, and the relevant pieces will be moved.</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713100" y="430575"/>
            <a:ext cx="3858900" cy="116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inzel Medium"/>
                <a:ea typeface="Cinzel Medium"/>
                <a:cs typeface="Cinzel Medium"/>
                <a:sym typeface="Cinzel Medium"/>
              </a:rPr>
              <a:t>Chess Algorithm</a:t>
            </a:r>
            <a:endParaRPr>
              <a:latin typeface="Cinzel Medium"/>
              <a:ea typeface="Cinzel Medium"/>
              <a:cs typeface="Cinzel Medium"/>
              <a:sym typeface="Cinzel Medium"/>
            </a:endParaRPr>
          </a:p>
        </p:txBody>
      </p:sp>
      <p:sp>
        <p:nvSpPr>
          <p:cNvPr id="249" name="Google Shape;249;p38"/>
          <p:cNvSpPr txBox="1">
            <a:spLocks noGrp="1"/>
          </p:cNvSpPr>
          <p:nvPr>
            <p:ph type="body" idx="1"/>
          </p:nvPr>
        </p:nvSpPr>
        <p:spPr>
          <a:xfrm>
            <a:off x="713100" y="1717350"/>
            <a:ext cx="3858900" cy="25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An AI algorithm is used to make decisions about what will be the next best move.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For this project, the </a:t>
            </a:r>
            <a:r>
              <a:rPr lang="en" sz="1600" b="1"/>
              <a:t>Micro Max chess program</a:t>
            </a:r>
            <a:r>
              <a:rPr lang="en" sz="1600"/>
              <a:t> was used.</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Creator - H.G. Muller</a:t>
            </a:r>
            <a:endParaRPr sz="1600"/>
          </a:p>
          <a:p>
            <a:pPr marL="457200" lvl="0" indent="-330200" algn="l" rtl="0">
              <a:spcBef>
                <a:spcPts val="0"/>
              </a:spcBef>
              <a:spcAft>
                <a:spcPts val="0"/>
              </a:spcAft>
              <a:buSzPts val="1600"/>
              <a:buChar char="❏"/>
            </a:pPr>
            <a:r>
              <a:rPr lang="en" sz="1600"/>
              <a:t>Arduino port - Diego Cueva</a:t>
            </a:r>
            <a:endParaRPr sz="1600"/>
          </a:p>
        </p:txBody>
      </p:sp>
      <p:pic>
        <p:nvPicPr>
          <p:cNvPr id="250" name="Google Shape;250;p38"/>
          <p:cNvPicPr preferRelativeResize="0"/>
          <p:nvPr/>
        </p:nvPicPr>
        <p:blipFill rotWithShape="1">
          <a:blip r:embed="rId3">
            <a:alphaModFix/>
          </a:blip>
          <a:srcRect t="19540" b="13881"/>
          <a:stretch/>
        </p:blipFill>
        <p:spPr>
          <a:xfrm>
            <a:off x="5001900" y="859350"/>
            <a:ext cx="3429000" cy="3424800"/>
          </a:xfrm>
          <a:prstGeom prst="ellipse">
            <a:avLst/>
          </a:prstGeom>
          <a:noFill/>
          <a:ln>
            <a:noFill/>
          </a:ln>
        </p:spPr>
      </p:pic>
      <p:pic>
        <p:nvPicPr>
          <p:cNvPr id="251" name="Google Shape;251;p38"/>
          <p:cNvPicPr preferRelativeResize="0"/>
          <p:nvPr/>
        </p:nvPicPr>
        <p:blipFill>
          <a:blip r:embed="rId4">
            <a:alphaModFix/>
          </a:blip>
          <a:stretch>
            <a:fillRect/>
          </a:stretch>
        </p:blipFill>
        <p:spPr>
          <a:xfrm>
            <a:off x="4615272" y="2822897"/>
            <a:ext cx="1095175" cy="1781200"/>
          </a:xfrm>
          <a:prstGeom prst="rect">
            <a:avLst/>
          </a:prstGeom>
          <a:noFill/>
          <a:ln>
            <a:noFill/>
          </a:ln>
          <a:effectLst>
            <a:reflection stA="50000" endPos="30000" fadeDir="5400012"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1717350" y="873300"/>
            <a:ext cx="5709300" cy="3396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Cantarell"/>
              <a:buChar char="❖"/>
            </a:pPr>
            <a:r>
              <a:rPr lang="en" sz="1900">
                <a:latin typeface="Cantarell"/>
                <a:ea typeface="Cantarell"/>
                <a:cs typeface="Cantarell"/>
                <a:sym typeface="Cantarell"/>
              </a:rPr>
              <a:t>Advantages of Micro Max Chess Program</a:t>
            </a:r>
            <a:endParaRPr sz="1900">
              <a:latin typeface="Cantarell"/>
              <a:ea typeface="Cantarell"/>
              <a:cs typeface="Cantarell"/>
              <a:sym typeface="Cantarell"/>
            </a:endParaRPr>
          </a:p>
          <a:p>
            <a:pPr marL="0" lvl="0" indent="0" algn="l" rtl="0">
              <a:spcBef>
                <a:spcPts val="0"/>
              </a:spcBef>
              <a:spcAft>
                <a:spcPts val="0"/>
              </a:spcAft>
              <a:buNone/>
            </a:pPr>
            <a:endParaRPr sz="1600">
              <a:latin typeface="Cantarell"/>
              <a:ea typeface="Cantarell"/>
              <a:cs typeface="Cantarell"/>
              <a:sym typeface="Cantarell"/>
            </a:endParaRPr>
          </a:p>
          <a:p>
            <a:pPr marL="1828800" lvl="0" indent="-330200" algn="l" rtl="0">
              <a:lnSpc>
                <a:spcPct val="115000"/>
              </a:lnSpc>
              <a:spcBef>
                <a:spcPts val="0"/>
              </a:spcBef>
              <a:spcAft>
                <a:spcPts val="0"/>
              </a:spcAft>
              <a:buSzPts val="1600"/>
              <a:buFont typeface="Cantarell"/>
              <a:buChar char="➔"/>
            </a:pPr>
            <a:r>
              <a:rPr lang="en" sz="1600">
                <a:latin typeface="Cantarell"/>
                <a:ea typeface="Cantarell"/>
                <a:cs typeface="Cantarell"/>
                <a:sym typeface="Cantarell"/>
              </a:rPr>
              <a:t>Smart</a:t>
            </a:r>
            <a:endParaRPr sz="1600">
              <a:latin typeface="Cantarell"/>
              <a:ea typeface="Cantarell"/>
              <a:cs typeface="Cantarell"/>
              <a:sym typeface="Cantarell"/>
            </a:endParaRPr>
          </a:p>
          <a:p>
            <a:pPr marL="1828800" lvl="0" indent="-330200" algn="l" rtl="0">
              <a:lnSpc>
                <a:spcPct val="115000"/>
              </a:lnSpc>
              <a:spcBef>
                <a:spcPts val="0"/>
              </a:spcBef>
              <a:spcAft>
                <a:spcPts val="0"/>
              </a:spcAft>
              <a:buSzPts val="1600"/>
              <a:buFont typeface="Cantarell"/>
              <a:buChar char="➔"/>
            </a:pPr>
            <a:r>
              <a:rPr lang="en" sz="1600">
                <a:latin typeface="Cantarell"/>
                <a:ea typeface="Cantarell"/>
                <a:cs typeface="Cantarell"/>
                <a:sym typeface="Cantarell"/>
              </a:rPr>
              <a:t>Efficient</a:t>
            </a:r>
            <a:endParaRPr sz="1600">
              <a:latin typeface="Cantarell"/>
              <a:ea typeface="Cantarell"/>
              <a:cs typeface="Cantarell"/>
              <a:sym typeface="Cantarell"/>
            </a:endParaRPr>
          </a:p>
          <a:p>
            <a:pPr marL="1828800" lvl="0" indent="-330200" algn="l" rtl="0">
              <a:lnSpc>
                <a:spcPct val="115000"/>
              </a:lnSpc>
              <a:spcBef>
                <a:spcPts val="0"/>
              </a:spcBef>
              <a:spcAft>
                <a:spcPts val="0"/>
              </a:spcAft>
              <a:buSzPts val="1600"/>
              <a:buFont typeface="Cantarell"/>
              <a:buChar char="➔"/>
            </a:pPr>
            <a:r>
              <a:rPr lang="en" sz="1600">
                <a:latin typeface="Cantarell"/>
                <a:ea typeface="Cantarell"/>
                <a:cs typeface="Cantarell"/>
                <a:sym typeface="Cantarell"/>
              </a:rPr>
              <a:t>Small (&lt;2kB)</a:t>
            </a:r>
            <a:endParaRPr sz="1600">
              <a:latin typeface="Cantarell"/>
              <a:ea typeface="Cantarell"/>
              <a:cs typeface="Cantarell"/>
              <a:sym typeface="Cantarell"/>
            </a:endParaRPr>
          </a:p>
          <a:p>
            <a:pPr marL="1828800" lvl="0" indent="-330200" algn="l" rtl="0">
              <a:lnSpc>
                <a:spcPct val="115000"/>
              </a:lnSpc>
              <a:spcBef>
                <a:spcPts val="0"/>
              </a:spcBef>
              <a:spcAft>
                <a:spcPts val="0"/>
              </a:spcAft>
              <a:buSzPts val="1600"/>
              <a:buFont typeface="Cantarell"/>
              <a:buChar char="➔"/>
            </a:pPr>
            <a:r>
              <a:rPr lang="en" sz="1600">
                <a:latin typeface="Cantarell"/>
                <a:ea typeface="Cantarell"/>
                <a:cs typeface="Cantarell"/>
                <a:sym typeface="Cantarell"/>
              </a:rPr>
              <a:t>Open Source</a:t>
            </a:r>
            <a:endParaRPr sz="1600">
              <a:latin typeface="Cantarell"/>
              <a:ea typeface="Cantarell"/>
              <a:cs typeface="Cantarell"/>
              <a:sym typeface="Cantarell"/>
            </a:endParaRPr>
          </a:p>
          <a:p>
            <a:pPr marL="0" lvl="0" indent="0" algn="l" rtl="0">
              <a:spcBef>
                <a:spcPts val="0"/>
              </a:spcBef>
              <a:spcAft>
                <a:spcPts val="0"/>
              </a:spcAft>
              <a:buNone/>
            </a:pPr>
            <a:endParaRPr sz="1900">
              <a:latin typeface="Cantarell"/>
              <a:ea typeface="Cantarell"/>
              <a:cs typeface="Cantarell"/>
              <a:sym typeface="Cantarell"/>
            </a:endParaRPr>
          </a:p>
          <a:p>
            <a:pPr marL="457200" lvl="0" indent="-349250" algn="l" rtl="0">
              <a:spcBef>
                <a:spcPts val="0"/>
              </a:spcBef>
              <a:spcAft>
                <a:spcPts val="0"/>
              </a:spcAft>
              <a:buSzPts val="1900"/>
              <a:buFont typeface="Cantarell"/>
              <a:buChar char="❖"/>
            </a:pPr>
            <a:r>
              <a:rPr lang="en" sz="1900">
                <a:latin typeface="Cantarell"/>
                <a:ea typeface="Cantarell"/>
                <a:cs typeface="Cantarell"/>
                <a:sym typeface="Cantarell"/>
              </a:rPr>
              <a:t>This program is based on Minimax (MinMax)  and Alpha-Beta Algorithms.</a:t>
            </a:r>
            <a:endParaRPr sz="1900">
              <a:latin typeface="Cantarell"/>
              <a:ea typeface="Cantarell"/>
              <a:cs typeface="Cantarell"/>
              <a:sym typeface="Cantare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4572000" y="1522200"/>
            <a:ext cx="4167000" cy="12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700">
                <a:latin typeface="Cinzel Medium"/>
                <a:ea typeface="Cinzel Medium"/>
                <a:cs typeface="Cinzel Medium"/>
                <a:sym typeface="Cinzel Medium"/>
              </a:rPr>
              <a:t>INdividuaL contribution</a:t>
            </a:r>
            <a:endParaRPr sz="3700">
              <a:latin typeface="Cinzel Medium"/>
              <a:ea typeface="Cinzel Medium"/>
              <a:cs typeface="Cinzel Medium"/>
              <a:sym typeface="Cinzel Medium"/>
            </a:endParaRPr>
          </a:p>
        </p:txBody>
      </p:sp>
      <p:grpSp>
        <p:nvGrpSpPr>
          <p:cNvPr id="262" name="Google Shape;262;p40"/>
          <p:cNvGrpSpPr/>
          <p:nvPr/>
        </p:nvGrpSpPr>
        <p:grpSpPr>
          <a:xfrm>
            <a:off x="856713" y="892400"/>
            <a:ext cx="3410400" cy="2787550"/>
            <a:chOff x="935975" y="1184450"/>
            <a:chExt cx="3410400" cy="2787550"/>
          </a:xfrm>
        </p:grpSpPr>
        <p:sp>
          <p:nvSpPr>
            <p:cNvPr id="263" name="Google Shape;263;p40"/>
            <p:cNvSpPr/>
            <p:nvPr/>
          </p:nvSpPr>
          <p:spPr>
            <a:xfrm>
              <a:off x="2069451" y="3558858"/>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935975" y="1184450"/>
              <a:ext cx="3410400" cy="2372700"/>
            </a:xfrm>
            <a:prstGeom prst="roundRect">
              <a:avLst>
                <a:gd name="adj" fmla="val 453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5" name="Google Shape;265;p40"/>
          <p:cNvPicPr preferRelativeResize="0"/>
          <p:nvPr/>
        </p:nvPicPr>
        <p:blipFill>
          <a:blip r:embed="rId3">
            <a:alphaModFix/>
          </a:blip>
          <a:stretch>
            <a:fillRect/>
          </a:stretch>
        </p:blipFill>
        <p:spPr>
          <a:xfrm>
            <a:off x="4267126" y="3307348"/>
            <a:ext cx="801225" cy="1296750"/>
          </a:xfrm>
          <a:prstGeom prst="rect">
            <a:avLst/>
          </a:prstGeom>
          <a:noFill/>
          <a:ln>
            <a:noFill/>
          </a:ln>
          <a:effectLst>
            <a:reflection stA="50000" endPos="31000" fadeDir="5400012"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720000" y="30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215565L - Weerasinghe RT</a:t>
            </a:r>
            <a:endParaRPr sz="2400">
              <a:latin typeface="Cinzel SemiBold"/>
              <a:ea typeface="Cinzel SemiBold"/>
              <a:cs typeface="Cinzel SemiBold"/>
              <a:sym typeface="Cinzel SemiBold"/>
            </a:endParaRPr>
          </a:p>
        </p:txBody>
      </p:sp>
      <p:sp>
        <p:nvSpPr>
          <p:cNvPr id="271" name="Google Shape;271;p41"/>
          <p:cNvSpPr txBox="1"/>
          <p:nvPr/>
        </p:nvSpPr>
        <p:spPr>
          <a:xfrm>
            <a:off x="1587650" y="1364600"/>
            <a:ext cx="66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ntarell"/>
              <a:ea typeface="Cantarell"/>
              <a:cs typeface="Cantarell"/>
              <a:sym typeface="Cantarell"/>
            </a:endParaRPr>
          </a:p>
        </p:txBody>
      </p:sp>
      <p:sp>
        <p:nvSpPr>
          <p:cNvPr id="272" name="Google Shape;272;p41"/>
          <p:cNvSpPr txBox="1"/>
          <p:nvPr/>
        </p:nvSpPr>
        <p:spPr>
          <a:xfrm>
            <a:off x="1394000" y="1010350"/>
            <a:ext cx="6987300" cy="1293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1200"/>
              </a:spcBef>
              <a:spcAft>
                <a:spcPts val="0"/>
              </a:spcAft>
              <a:buSzPts val="1800"/>
              <a:buFont typeface="Cantarell"/>
              <a:buChar char="❖"/>
            </a:pPr>
            <a:r>
              <a:rPr lang="en" sz="1800">
                <a:latin typeface="Cantarell"/>
                <a:ea typeface="Cantarell"/>
                <a:cs typeface="Cantarell"/>
                <a:sym typeface="Cantarell"/>
              </a:rPr>
              <a:t>Hall Effect Sensors - A3144</a:t>
            </a:r>
            <a:endParaRPr sz="1800">
              <a:latin typeface="Cantarell"/>
              <a:ea typeface="Cantarell"/>
              <a:cs typeface="Cantarell"/>
              <a:sym typeface="Cantarell"/>
            </a:endParaRPr>
          </a:p>
          <a:p>
            <a:pPr marL="457200" lvl="0" indent="-342900" algn="l" rtl="0">
              <a:lnSpc>
                <a:spcPct val="150000"/>
              </a:lnSpc>
              <a:spcBef>
                <a:spcPts val="0"/>
              </a:spcBef>
              <a:spcAft>
                <a:spcPts val="0"/>
              </a:spcAft>
              <a:buSzPts val="1800"/>
              <a:buFont typeface="Cantarell"/>
              <a:buChar char="❖"/>
            </a:pPr>
            <a:r>
              <a:rPr lang="en" sz="1800">
                <a:latin typeface="Cantarell"/>
                <a:ea typeface="Cantarell"/>
                <a:cs typeface="Cantarell"/>
                <a:sym typeface="Cantarell"/>
              </a:rPr>
              <a:t>Mux Modules - CD74HC4067</a:t>
            </a:r>
            <a:endParaRPr sz="1800">
              <a:latin typeface="Cantarell"/>
              <a:ea typeface="Cantarell"/>
              <a:cs typeface="Cantarell"/>
              <a:sym typeface="Cantarell"/>
            </a:endParaRPr>
          </a:p>
          <a:p>
            <a:pPr marL="457200" lvl="0" indent="-342900" algn="l" rtl="0">
              <a:lnSpc>
                <a:spcPct val="150000"/>
              </a:lnSpc>
              <a:spcBef>
                <a:spcPts val="0"/>
              </a:spcBef>
              <a:spcAft>
                <a:spcPts val="0"/>
              </a:spcAft>
              <a:buSzPts val="1800"/>
              <a:buFont typeface="Cantarell"/>
              <a:buChar char="❖"/>
            </a:pPr>
            <a:r>
              <a:rPr lang="en" sz="1800">
                <a:latin typeface="Cantarell"/>
                <a:ea typeface="Cantarell"/>
                <a:cs typeface="Cantarell"/>
                <a:sym typeface="Cantarell"/>
              </a:rPr>
              <a:t>Voltage Regulator - </a:t>
            </a:r>
            <a:r>
              <a:rPr lang="en" sz="1800">
                <a:solidFill>
                  <a:schemeClr val="dk1"/>
                </a:solidFill>
                <a:latin typeface="Cantarell"/>
                <a:ea typeface="Cantarell"/>
                <a:cs typeface="Cantarell"/>
                <a:sym typeface="Cantarell"/>
              </a:rPr>
              <a:t>XL4015 </a:t>
            </a:r>
            <a:endParaRPr sz="1800">
              <a:latin typeface="Cantarell"/>
              <a:ea typeface="Cantarell"/>
              <a:cs typeface="Cantarell"/>
              <a:sym typeface="Cantare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idx="4294967295"/>
          </p:nvPr>
        </p:nvSpPr>
        <p:spPr>
          <a:xfrm>
            <a:off x="775300" y="184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181" name="Google Shape;181;p27"/>
          <p:cNvSpPr txBox="1">
            <a:spLocks noGrp="1"/>
          </p:cNvSpPr>
          <p:nvPr>
            <p:ph type="body" idx="4294967295"/>
          </p:nvPr>
        </p:nvSpPr>
        <p:spPr>
          <a:xfrm>
            <a:off x="1011100" y="948925"/>
            <a:ext cx="7232400" cy="3935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a:t>Our autonomous chess board brings this classic game to life by using modern technology to make the moves for you. </a:t>
            </a:r>
            <a:endParaRPr sz="1700"/>
          </a:p>
          <a:p>
            <a:pPr marL="0" lvl="0" indent="0" algn="ctr" rtl="0">
              <a:lnSpc>
                <a:spcPct val="100000"/>
              </a:lnSpc>
              <a:spcBef>
                <a:spcPts val="1600"/>
              </a:spcBef>
              <a:spcAft>
                <a:spcPts val="0"/>
              </a:spcAft>
              <a:buNone/>
            </a:pPr>
            <a:r>
              <a:rPr lang="en" sz="1700"/>
              <a:t>Designed with entertainment in mind, our autonomous chess board is perfect for exhibitions, fairs, and carnivals. </a:t>
            </a:r>
            <a:endParaRPr sz="1700"/>
          </a:p>
          <a:p>
            <a:pPr marL="0" lvl="0" indent="0" algn="ctr" rtl="0">
              <a:lnSpc>
                <a:spcPct val="100000"/>
              </a:lnSpc>
              <a:spcBef>
                <a:spcPts val="1600"/>
              </a:spcBef>
              <a:spcAft>
                <a:spcPts val="0"/>
              </a:spcAft>
              <a:buNone/>
            </a:pPr>
            <a:r>
              <a:rPr lang="en" sz="1700"/>
              <a:t>Whether you're a beginner or a casual player looking for a unique and interactive game, our autonomous chess board has something exciting to offer.</a:t>
            </a:r>
            <a:endParaRPr sz="1700"/>
          </a:p>
          <a:p>
            <a:pPr marL="0" lvl="0" indent="0" algn="ctr" rtl="0">
              <a:lnSpc>
                <a:spcPct val="100000"/>
              </a:lnSpc>
              <a:spcBef>
                <a:spcPts val="1600"/>
              </a:spcBef>
              <a:spcAft>
                <a:spcPts val="0"/>
              </a:spcAft>
              <a:buNone/>
            </a:pPr>
            <a:r>
              <a:rPr lang="en" sz="1700"/>
              <a:t>Imagine the thrill of watching the chess pieces move on their own, making strategic decisions right before your eyes. </a:t>
            </a:r>
            <a:endParaRPr sz="1700"/>
          </a:p>
          <a:p>
            <a:pPr marL="0" lvl="0" indent="0" algn="ctr" rtl="0">
              <a:lnSpc>
                <a:spcPct val="100000"/>
              </a:lnSpc>
              <a:spcBef>
                <a:spcPts val="1600"/>
              </a:spcBef>
              <a:spcAft>
                <a:spcPts val="1600"/>
              </a:spcAft>
              <a:buNone/>
            </a:pPr>
            <a:r>
              <a:rPr lang="en" sz="1700"/>
              <a:t>Our autonomous chess board promises a fun and accessible way to enjoy chess like never before.</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223000" y="227975"/>
            <a:ext cx="8064300" cy="682200"/>
          </a:xfrm>
          <a:prstGeom prst="rect">
            <a:avLst/>
          </a:prstGeom>
        </p:spPr>
        <p:txBody>
          <a:bodyPr spcFirstLastPara="1" wrap="square" lIns="91425" tIns="91425" rIns="91425" bIns="91425" anchor="b" anchorCtr="0">
            <a:noAutofit/>
          </a:bodyPr>
          <a:lstStyle/>
          <a:p>
            <a:pPr marL="457200" lvl="0" indent="-450850" algn="ctr" rtl="0">
              <a:spcBef>
                <a:spcPts val="0"/>
              </a:spcBef>
              <a:spcAft>
                <a:spcPts val="0"/>
              </a:spcAft>
              <a:buSzPts val="3500"/>
              <a:buAutoNum type="arabicPeriod"/>
            </a:pPr>
            <a:r>
              <a:rPr lang="en"/>
              <a:t>Hall effect Sensor - A3144</a:t>
            </a:r>
            <a:endParaRPr/>
          </a:p>
        </p:txBody>
      </p:sp>
      <p:sp>
        <p:nvSpPr>
          <p:cNvPr id="278" name="Google Shape;278;p42"/>
          <p:cNvSpPr txBox="1">
            <a:spLocks noGrp="1"/>
          </p:cNvSpPr>
          <p:nvPr>
            <p:ph type="subTitle" idx="1"/>
          </p:nvPr>
        </p:nvSpPr>
        <p:spPr>
          <a:xfrm>
            <a:off x="1124250" y="1275775"/>
            <a:ext cx="5046000" cy="23157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Hall effect sensors are used to detect chess pieces.</a:t>
            </a:r>
            <a:endParaRPr/>
          </a:p>
          <a:p>
            <a:pPr marL="457200" lvl="0" indent="-317500" algn="l" rtl="0">
              <a:lnSpc>
                <a:spcPct val="115000"/>
              </a:lnSpc>
              <a:spcBef>
                <a:spcPts val="0"/>
              </a:spcBef>
              <a:spcAft>
                <a:spcPts val="0"/>
              </a:spcAft>
              <a:buSzPts val="1400"/>
              <a:buChar char="●"/>
            </a:pPr>
            <a:r>
              <a:rPr lang="en"/>
              <a:t>Each chess square has a A3144 sensor under it, thus a total of 64 such sensors were used</a:t>
            </a:r>
            <a:endParaRPr/>
          </a:p>
          <a:p>
            <a:pPr marL="457200" lvl="0" indent="-317500" algn="l" rtl="0">
              <a:lnSpc>
                <a:spcPct val="115000"/>
              </a:lnSpc>
              <a:spcBef>
                <a:spcPts val="0"/>
              </a:spcBef>
              <a:spcAft>
                <a:spcPts val="0"/>
              </a:spcAft>
              <a:buSzPts val="1400"/>
              <a:buChar char="●"/>
            </a:pPr>
            <a:r>
              <a:rPr lang="en"/>
              <a:t>When a chess piece is there above a square, sensor according to that square outputs a “0” whereas if there isn’t a chess piece, corresponding sensor outputs a “1”. (was configured in that way)</a:t>
            </a:r>
            <a:endParaRPr/>
          </a:p>
          <a:p>
            <a:pPr marL="457200" lvl="0" indent="-317500" algn="l" rtl="0">
              <a:lnSpc>
                <a:spcPct val="115000"/>
              </a:lnSpc>
              <a:spcBef>
                <a:spcPts val="0"/>
              </a:spcBef>
              <a:spcAft>
                <a:spcPts val="0"/>
              </a:spcAft>
              <a:buSzPts val="1400"/>
              <a:buChar char="●"/>
            </a:pPr>
            <a:r>
              <a:rPr lang="en"/>
              <a:t>Since the game always starts in a predefined board configuration, just by keeping a track of the changes we can determine which chess piece is where.</a:t>
            </a:r>
            <a:endParaRPr/>
          </a:p>
        </p:txBody>
      </p:sp>
      <p:pic>
        <p:nvPicPr>
          <p:cNvPr id="279" name="Google Shape;279;p42"/>
          <p:cNvPicPr preferRelativeResize="0"/>
          <p:nvPr/>
        </p:nvPicPr>
        <p:blipFill rotWithShape="1">
          <a:blip r:embed="rId3">
            <a:alphaModFix/>
          </a:blip>
          <a:srcRect/>
          <a:stretch/>
        </p:blipFill>
        <p:spPr>
          <a:xfrm>
            <a:off x="6170275" y="910175"/>
            <a:ext cx="1832075" cy="268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295150" y="210800"/>
            <a:ext cx="7907700" cy="6885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Clr>
                <a:schemeClr val="dk1"/>
              </a:buClr>
              <a:buSzPts val="1100"/>
              <a:buFont typeface="Arial"/>
              <a:buNone/>
            </a:pPr>
            <a:r>
              <a:rPr lang="en"/>
              <a:t>Hall effect Sensor - A3144</a:t>
            </a:r>
            <a:endParaRPr/>
          </a:p>
        </p:txBody>
      </p:sp>
      <p:sp>
        <p:nvSpPr>
          <p:cNvPr id="285" name="Google Shape;285;p43"/>
          <p:cNvSpPr txBox="1">
            <a:spLocks noGrp="1"/>
          </p:cNvSpPr>
          <p:nvPr>
            <p:ph type="subTitle" idx="1"/>
          </p:nvPr>
        </p:nvSpPr>
        <p:spPr>
          <a:xfrm>
            <a:off x="861789" y="1362800"/>
            <a:ext cx="7341000" cy="2389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Supply Voltage: 4.5V - 24V (absolute max 28V)</a:t>
            </a:r>
            <a:endParaRPr/>
          </a:p>
          <a:p>
            <a:pPr marL="457200" lvl="0" indent="-317500" algn="l" rtl="0">
              <a:lnSpc>
                <a:spcPct val="150000"/>
              </a:lnSpc>
              <a:spcBef>
                <a:spcPts val="0"/>
              </a:spcBef>
              <a:spcAft>
                <a:spcPts val="0"/>
              </a:spcAft>
              <a:buSzPts val="1400"/>
              <a:buChar char="●"/>
            </a:pPr>
            <a:r>
              <a:rPr lang="en"/>
              <a:t>Supply Current: 4.4mA (Output off, at 8V supply voltage; max 9.0mA)</a:t>
            </a:r>
            <a:endParaRPr/>
          </a:p>
          <a:p>
            <a:pPr marL="457200" lvl="0" indent="-317500" algn="l" rtl="0">
              <a:lnSpc>
                <a:spcPct val="150000"/>
              </a:lnSpc>
              <a:spcBef>
                <a:spcPts val="0"/>
              </a:spcBef>
              <a:spcAft>
                <a:spcPts val="0"/>
              </a:spcAft>
              <a:buSzPts val="1400"/>
              <a:buChar char="●"/>
            </a:pPr>
            <a:r>
              <a:rPr lang="en"/>
              <a:t>Small leakage current: 10µA max</a:t>
            </a:r>
            <a:endParaRPr/>
          </a:p>
          <a:p>
            <a:pPr marL="457200" lvl="0" indent="-317500" algn="l" rtl="0">
              <a:lnSpc>
                <a:spcPct val="150000"/>
              </a:lnSpc>
              <a:spcBef>
                <a:spcPts val="0"/>
              </a:spcBef>
              <a:spcAft>
                <a:spcPts val="0"/>
              </a:spcAft>
              <a:buSzPts val="1400"/>
              <a:buChar char="●"/>
            </a:pPr>
            <a:r>
              <a:rPr lang="en"/>
              <a:t>Max. sink current: 25mA</a:t>
            </a:r>
            <a:endParaRPr/>
          </a:p>
          <a:p>
            <a:pPr marL="457200" lvl="0" indent="-317500" algn="l" rtl="0">
              <a:lnSpc>
                <a:spcPct val="150000"/>
              </a:lnSpc>
              <a:spcBef>
                <a:spcPts val="0"/>
              </a:spcBef>
              <a:spcAft>
                <a:spcPts val="0"/>
              </a:spcAft>
              <a:buSzPts val="1400"/>
              <a:buChar char="●"/>
            </a:pPr>
            <a:r>
              <a:rPr lang="en"/>
              <a:t>Output rise time: 2µs max</a:t>
            </a:r>
            <a:endParaRPr/>
          </a:p>
          <a:p>
            <a:pPr marL="457200" lvl="0" indent="-317500" algn="l" rtl="0">
              <a:lnSpc>
                <a:spcPct val="150000"/>
              </a:lnSpc>
              <a:spcBef>
                <a:spcPts val="0"/>
              </a:spcBef>
              <a:spcAft>
                <a:spcPts val="0"/>
              </a:spcAft>
              <a:buSzPts val="1400"/>
              <a:buChar char="●"/>
            </a:pPr>
            <a:r>
              <a:rPr lang="en"/>
              <a:t>Output fall time: 2µs max</a:t>
            </a:r>
            <a:endParaRPr/>
          </a:p>
          <a:p>
            <a:pPr marL="457200" lvl="0" indent="-317500" algn="l" rtl="0">
              <a:lnSpc>
                <a:spcPct val="150000"/>
              </a:lnSpc>
              <a:spcBef>
                <a:spcPts val="0"/>
              </a:spcBef>
              <a:spcAft>
                <a:spcPts val="0"/>
              </a:spcAft>
              <a:buSzPts val="1400"/>
              <a:buChar char="●"/>
            </a:pPr>
            <a:r>
              <a:rPr lang="en"/>
              <a:t>Working temperature: -40℃ to +85℃ </a:t>
            </a:r>
            <a:endParaRPr/>
          </a:p>
        </p:txBody>
      </p:sp>
      <p:sp>
        <p:nvSpPr>
          <p:cNvPr id="286" name="Google Shape;286;p43"/>
          <p:cNvSpPr txBox="1">
            <a:spLocks noGrp="1"/>
          </p:cNvSpPr>
          <p:nvPr>
            <p:ph type="title"/>
          </p:nvPr>
        </p:nvSpPr>
        <p:spPr>
          <a:xfrm>
            <a:off x="379425" y="899300"/>
            <a:ext cx="2642100" cy="4635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sz="2000"/>
              <a:t>Specifications</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453000" y="216175"/>
            <a:ext cx="77040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Hall effect Sensor - A3144</a:t>
            </a:r>
            <a:endParaRPr/>
          </a:p>
        </p:txBody>
      </p:sp>
      <p:sp>
        <p:nvSpPr>
          <p:cNvPr id="292" name="Google Shape;292;p44"/>
          <p:cNvSpPr txBox="1">
            <a:spLocks noGrp="1"/>
          </p:cNvSpPr>
          <p:nvPr>
            <p:ph type="title" idx="2"/>
          </p:nvPr>
        </p:nvSpPr>
        <p:spPr>
          <a:xfrm>
            <a:off x="871300" y="947375"/>
            <a:ext cx="21408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Technique</a:t>
            </a:r>
            <a:endParaRPr/>
          </a:p>
        </p:txBody>
      </p:sp>
      <p:sp>
        <p:nvSpPr>
          <p:cNvPr id="293" name="Google Shape;293;p44"/>
          <p:cNvSpPr txBox="1">
            <a:spLocks noGrp="1"/>
          </p:cNvSpPr>
          <p:nvPr>
            <p:ph type="subTitle" idx="4"/>
          </p:nvPr>
        </p:nvSpPr>
        <p:spPr>
          <a:xfrm>
            <a:off x="1166075" y="1294150"/>
            <a:ext cx="4534800" cy="2682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t>This sensor works on the hall effect principle. When a conductor carrying some current is introduced to a perpendicular magnetic field, a potential difference is created on the conductor which is perpendicular to the both current direction and magnetic field direction. Direction of this potential difference can be obtained by the “right hand rule”. This voltage is called the “Hall voltage” and the value of the this voltage is dependent on the strength of the magnetic field. This whole process involving the current carrying conductor and measuring the hall voltage is included in the part denoted “X” in the picture.</a:t>
            </a:r>
            <a:endParaRPr/>
          </a:p>
        </p:txBody>
      </p:sp>
      <p:pic>
        <p:nvPicPr>
          <p:cNvPr id="294" name="Google Shape;294;p44"/>
          <p:cNvPicPr preferRelativeResize="0"/>
          <p:nvPr/>
        </p:nvPicPr>
        <p:blipFill>
          <a:blip r:embed="rId3">
            <a:alphaModFix/>
          </a:blip>
          <a:stretch>
            <a:fillRect/>
          </a:stretch>
        </p:blipFill>
        <p:spPr>
          <a:xfrm>
            <a:off x="5700875" y="888873"/>
            <a:ext cx="2140800" cy="3746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453000" y="216175"/>
            <a:ext cx="77040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Hall effect Sensor - A3144</a:t>
            </a:r>
            <a:endParaRPr/>
          </a:p>
        </p:txBody>
      </p:sp>
      <p:sp>
        <p:nvSpPr>
          <p:cNvPr id="300" name="Google Shape;300;p45"/>
          <p:cNvSpPr txBox="1">
            <a:spLocks noGrp="1"/>
          </p:cNvSpPr>
          <p:nvPr>
            <p:ph type="title" idx="2"/>
          </p:nvPr>
        </p:nvSpPr>
        <p:spPr>
          <a:xfrm>
            <a:off x="1114800" y="1014425"/>
            <a:ext cx="34572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Technique (COntinued)</a:t>
            </a:r>
            <a:endParaRPr/>
          </a:p>
        </p:txBody>
      </p:sp>
      <p:sp>
        <p:nvSpPr>
          <p:cNvPr id="301" name="Google Shape;301;p45"/>
          <p:cNvSpPr txBox="1">
            <a:spLocks noGrp="1"/>
          </p:cNvSpPr>
          <p:nvPr>
            <p:ph type="subTitle" idx="4"/>
          </p:nvPr>
        </p:nvSpPr>
        <p:spPr>
          <a:xfrm>
            <a:off x="1166075" y="1420625"/>
            <a:ext cx="4534800" cy="2682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t>This measured Hall voltage is then amplified and fed into a Schmitt Trigger which adds a hysteresis effect to the output, keeping the output stable in the presence of mechanical vibration or environmental noise. Output of the Schmitt trigger is then passed on to a transistor. This transistor turns on in the presence of a correctly oriented magnetic field and connects the output to the ground, resulting in a “0” at the output. In other cases, transistor stays off putting the output in a “floating” state.  </a:t>
            </a:r>
            <a:endParaRPr/>
          </a:p>
        </p:txBody>
      </p:sp>
      <p:pic>
        <p:nvPicPr>
          <p:cNvPr id="302" name="Google Shape;302;p45"/>
          <p:cNvPicPr preferRelativeResize="0"/>
          <p:nvPr/>
        </p:nvPicPr>
        <p:blipFill>
          <a:blip r:embed="rId3">
            <a:alphaModFix/>
          </a:blip>
          <a:stretch>
            <a:fillRect/>
          </a:stretch>
        </p:blipFill>
        <p:spPr>
          <a:xfrm>
            <a:off x="5700875" y="888873"/>
            <a:ext cx="2140800" cy="3746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6"/>
          <p:cNvSpPr txBox="1">
            <a:spLocks noGrp="1"/>
          </p:cNvSpPr>
          <p:nvPr>
            <p:ph type="title"/>
          </p:nvPr>
        </p:nvSpPr>
        <p:spPr>
          <a:xfrm>
            <a:off x="453000" y="216175"/>
            <a:ext cx="77040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Hall effect Sensor - A3144</a:t>
            </a:r>
            <a:endParaRPr/>
          </a:p>
        </p:txBody>
      </p:sp>
      <p:sp>
        <p:nvSpPr>
          <p:cNvPr id="308" name="Google Shape;308;p46"/>
          <p:cNvSpPr txBox="1">
            <a:spLocks noGrp="1"/>
          </p:cNvSpPr>
          <p:nvPr>
            <p:ph type="title" idx="2"/>
          </p:nvPr>
        </p:nvSpPr>
        <p:spPr>
          <a:xfrm>
            <a:off x="1114800" y="1014425"/>
            <a:ext cx="34572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Technique (COntinued)</a:t>
            </a:r>
            <a:endParaRPr/>
          </a:p>
        </p:txBody>
      </p:sp>
      <p:sp>
        <p:nvSpPr>
          <p:cNvPr id="309" name="Google Shape;309;p46"/>
          <p:cNvSpPr txBox="1">
            <a:spLocks noGrp="1"/>
          </p:cNvSpPr>
          <p:nvPr>
            <p:ph type="subTitle" idx="4"/>
          </p:nvPr>
        </p:nvSpPr>
        <p:spPr>
          <a:xfrm>
            <a:off x="1166075" y="1420625"/>
            <a:ext cx="3733200" cy="2682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t>To get rid of this floating state, output of each sensor is pulled high to the supply voltage using a 6.8K resistor as follows. </a:t>
            </a:r>
            <a:endParaRPr/>
          </a:p>
          <a:p>
            <a:pPr marL="0" lvl="0" indent="0" algn="just" rtl="0">
              <a:spcBef>
                <a:spcPts val="0"/>
              </a:spcBef>
              <a:spcAft>
                <a:spcPts val="0"/>
              </a:spcAft>
              <a:buNone/>
            </a:pPr>
            <a:endParaRPr/>
          </a:p>
        </p:txBody>
      </p:sp>
      <p:pic>
        <p:nvPicPr>
          <p:cNvPr id="310" name="Google Shape;310;p46"/>
          <p:cNvPicPr preferRelativeResize="0"/>
          <p:nvPr/>
        </p:nvPicPr>
        <p:blipFill rotWithShape="1">
          <a:blip r:embed="rId3">
            <a:alphaModFix/>
          </a:blip>
          <a:srcRect t="797" b="797"/>
          <a:stretch/>
        </p:blipFill>
        <p:spPr>
          <a:xfrm>
            <a:off x="4815025" y="1152985"/>
            <a:ext cx="3257650" cy="2837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140525" y="179175"/>
            <a:ext cx="8670900" cy="1281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2900"/>
              <a:t>Hall effect Sensor - Full Block Diagram</a:t>
            </a:r>
            <a:endParaRPr sz="2900"/>
          </a:p>
        </p:txBody>
      </p:sp>
      <p:pic>
        <p:nvPicPr>
          <p:cNvPr id="316" name="Google Shape;316;p47"/>
          <p:cNvPicPr preferRelativeResize="0"/>
          <p:nvPr/>
        </p:nvPicPr>
        <p:blipFill>
          <a:blip r:embed="rId3">
            <a:alphaModFix/>
          </a:blip>
          <a:stretch>
            <a:fillRect/>
          </a:stretch>
        </p:blipFill>
        <p:spPr>
          <a:xfrm>
            <a:off x="1805688" y="882638"/>
            <a:ext cx="5340576" cy="3378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8"/>
          <p:cNvSpPr txBox="1">
            <a:spLocks noGrp="1"/>
          </p:cNvSpPr>
          <p:nvPr>
            <p:ph type="title"/>
          </p:nvPr>
        </p:nvSpPr>
        <p:spPr>
          <a:xfrm>
            <a:off x="256250" y="103750"/>
            <a:ext cx="77040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Hall effect Sensor - A3144</a:t>
            </a:r>
            <a:endParaRPr/>
          </a:p>
        </p:txBody>
      </p:sp>
      <p:sp>
        <p:nvSpPr>
          <p:cNvPr id="322" name="Google Shape;322;p48"/>
          <p:cNvSpPr txBox="1">
            <a:spLocks noGrp="1"/>
          </p:cNvSpPr>
          <p:nvPr>
            <p:ph type="title"/>
          </p:nvPr>
        </p:nvSpPr>
        <p:spPr>
          <a:xfrm>
            <a:off x="368675" y="676450"/>
            <a:ext cx="4286400" cy="463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000"/>
              <a:t>Arrangement of sensors</a:t>
            </a:r>
            <a:endParaRPr sz="2000"/>
          </a:p>
        </p:txBody>
      </p:sp>
      <p:pic>
        <p:nvPicPr>
          <p:cNvPr id="323" name="Google Shape;323;p48"/>
          <p:cNvPicPr preferRelativeResize="0"/>
          <p:nvPr/>
        </p:nvPicPr>
        <p:blipFill>
          <a:blip r:embed="rId3">
            <a:alphaModFix/>
          </a:blip>
          <a:stretch>
            <a:fillRect/>
          </a:stretch>
        </p:blipFill>
        <p:spPr>
          <a:xfrm>
            <a:off x="1100975" y="1139950"/>
            <a:ext cx="7090675" cy="2544200"/>
          </a:xfrm>
          <a:prstGeom prst="rect">
            <a:avLst/>
          </a:prstGeom>
          <a:noFill/>
          <a:ln>
            <a:noFill/>
          </a:ln>
        </p:spPr>
      </p:pic>
      <p:sp>
        <p:nvSpPr>
          <p:cNvPr id="324" name="Google Shape;324;p48"/>
          <p:cNvSpPr txBox="1"/>
          <p:nvPr/>
        </p:nvSpPr>
        <p:spPr>
          <a:xfrm>
            <a:off x="1100913" y="3806800"/>
            <a:ext cx="70908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Cantarell"/>
              <a:buChar char="●"/>
            </a:pPr>
            <a:r>
              <a:rPr lang="en" sz="1600">
                <a:latin typeface="Cantarell"/>
                <a:ea typeface="Cantarell"/>
                <a:cs typeface="Cantarell"/>
                <a:sym typeface="Cantarell"/>
              </a:rPr>
              <a:t>A total of 8 such sensor arrays were used</a:t>
            </a:r>
            <a:endParaRPr sz="1600">
              <a:latin typeface="Cantarell"/>
              <a:ea typeface="Cantarell"/>
              <a:cs typeface="Cantarell"/>
              <a:sym typeface="Cantarell"/>
            </a:endParaRPr>
          </a:p>
          <a:p>
            <a:pPr marL="457200" lvl="0" indent="-330200" algn="l" rtl="0">
              <a:spcBef>
                <a:spcPts val="0"/>
              </a:spcBef>
              <a:spcAft>
                <a:spcPts val="0"/>
              </a:spcAft>
              <a:buSzPts val="1600"/>
              <a:buFont typeface="Cantarell"/>
              <a:buChar char="●"/>
            </a:pPr>
            <a:r>
              <a:rPr lang="en" sz="1600">
                <a:latin typeface="Cantarell"/>
                <a:ea typeface="Cantarell"/>
                <a:cs typeface="Cantarell"/>
                <a:sym typeface="Cantarell"/>
              </a:rPr>
              <a:t>Power supplied to sensors through brown and black wires</a:t>
            </a:r>
            <a:endParaRPr sz="1600">
              <a:latin typeface="Cantarell"/>
              <a:ea typeface="Cantarell"/>
              <a:cs typeface="Cantarell"/>
              <a:sym typeface="Cantarell"/>
            </a:endParaRPr>
          </a:p>
          <a:p>
            <a:pPr marL="457200" lvl="0" indent="-330200" algn="l" rtl="0">
              <a:spcBef>
                <a:spcPts val="0"/>
              </a:spcBef>
              <a:spcAft>
                <a:spcPts val="0"/>
              </a:spcAft>
              <a:buSzPts val="1600"/>
              <a:buFont typeface="Cantarell"/>
              <a:buChar char="●"/>
            </a:pPr>
            <a:r>
              <a:rPr lang="en" sz="1600">
                <a:latin typeface="Cantarell"/>
                <a:ea typeface="Cantarell"/>
                <a:cs typeface="Cantarell"/>
                <a:sym typeface="Cantarell"/>
              </a:rPr>
              <a:t>Other wires are fed into mux module channel inputs</a:t>
            </a:r>
            <a:endParaRPr sz="1600">
              <a:latin typeface="Cantarell"/>
              <a:ea typeface="Cantarell"/>
              <a:cs typeface="Cantarell"/>
              <a:sym typeface="Cantare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9"/>
          <p:cNvSpPr txBox="1">
            <a:spLocks noGrp="1"/>
          </p:cNvSpPr>
          <p:nvPr>
            <p:ph type="title"/>
          </p:nvPr>
        </p:nvSpPr>
        <p:spPr>
          <a:xfrm>
            <a:off x="818350" y="676450"/>
            <a:ext cx="24981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2000">
                <a:latin typeface="Cantarell"/>
                <a:ea typeface="Cantarell"/>
                <a:cs typeface="Cantarell"/>
                <a:sym typeface="Cantarell"/>
              </a:rPr>
              <a:t>CD74HC4067</a:t>
            </a:r>
            <a:endParaRPr sz="3700"/>
          </a:p>
        </p:txBody>
      </p:sp>
      <p:sp>
        <p:nvSpPr>
          <p:cNvPr id="330" name="Google Shape;330;p49"/>
          <p:cNvSpPr txBox="1">
            <a:spLocks noGrp="1"/>
          </p:cNvSpPr>
          <p:nvPr>
            <p:ph type="title"/>
          </p:nvPr>
        </p:nvSpPr>
        <p:spPr>
          <a:xfrm>
            <a:off x="256250" y="103750"/>
            <a:ext cx="77040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16-channel Mux module </a:t>
            </a:r>
            <a:endParaRPr/>
          </a:p>
        </p:txBody>
      </p:sp>
      <p:sp>
        <p:nvSpPr>
          <p:cNvPr id="331" name="Google Shape;331;p49"/>
          <p:cNvSpPr txBox="1"/>
          <p:nvPr/>
        </p:nvSpPr>
        <p:spPr>
          <a:xfrm>
            <a:off x="818350" y="1292900"/>
            <a:ext cx="5365200" cy="27825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Font typeface="Cantarell"/>
              <a:buChar char="●"/>
            </a:pPr>
            <a:r>
              <a:rPr lang="en">
                <a:latin typeface="Cantarell"/>
                <a:ea typeface="Cantarell"/>
                <a:cs typeface="Cantarell"/>
                <a:sym typeface="Cantarell"/>
              </a:rPr>
              <a:t>Since arduino can’t accept 64 inputs from hall effect sensors, no of inputs should be reduced. This is done by using this CD74HC4067 mux modules.</a:t>
            </a:r>
            <a:endParaRPr>
              <a:latin typeface="Cantarell"/>
              <a:ea typeface="Cantarell"/>
              <a:cs typeface="Cantarell"/>
              <a:sym typeface="Cantarell"/>
            </a:endParaRPr>
          </a:p>
          <a:p>
            <a:pPr marL="457200" lvl="0" indent="-317500" algn="just" rtl="0">
              <a:lnSpc>
                <a:spcPct val="115000"/>
              </a:lnSpc>
              <a:spcBef>
                <a:spcPts val="0"/>
              </a:spcBef>
              <a:spcAft>
                <a:spcPts val="0"/>
              </a:spcAft>
              <a:buSzPts val="1400"/>
              <a:buFont typeface="Cantarell"/>
              <a:buChar char="●"/>
            </a:pPr>
            <a:r>
              <a:rPr lang="en">
                <a:latin typeface="Cantarell"/>
                <a:ea typeface="Cantarell"/>
                <a:cs typeface="Cantarell"/>
                <a:sym typeface="Cantarell"/>
              </a:rPr>
              <a:t>Each module handles 16 sensor outputs (16 sensors) thus a total of 4 such modules are used.</a:t>
            </a:r>
            <a:endParaRPr>
              <a:latin typeface="Cantarell"/>
              <a:ea typeface="Cantarell"/>
              <a:cs typeface="Cantarell"/>
              <a:sym typeface="Cantarell"/>
            </a:endParaRPr>
          </a:p>
          <a:p>
            <a:pPr marL="457200" lvl="0" indent="-317500" algn="just" rtl="0">
              <a:lnSpc>
                <a:spcPct val="115000"/>
              </a:lnSpc>
              <a:spcBef>
                <a:spcPts val="0"/>
              </a:spcBef>
              <a:spcAft>
                <a:spcPts val="0"/>
              </a:spcAft>
              <a:buSzPts val="1400"/>
              <a:buFont typeface="Cantarell"/>
              <a:buChar char="●"/>
            </a:pPr>
            <a:r>
              <a:rPr lang="en">
                <a:latin typeface="Cantarell"/>
                <a:ea typeface="Cantarell"/>
                <a:cs typeface="Cantarell"/>
                <a:sym typeface="Cantarell"/>
              </a:rPr>
              <a:t>Each hall effect sensor output is connected to each channel in mux module (channels range from C0 to C15)</a:t>
            </a:r>
            <a:endParaRPr>
              <a:latin typeface="Cantarell"/>
              <a:ea typeface="Cantarell"/>
              <a:cs typeface="Cantarell"/>
              <a:sym typeface="Cantarell"/>
            </a:endParaRPr>
          </a:p>
          <a:p>
            <a:pPr marL="457200" lvl="0" indent="-317500" algn="just" rtl="0">
              <a:lnSpc>
                <a:spcPct val="115000"/>
              </a:lnSpc>
              <a:spcBef>
                <a:spcPts val="0"/>
              </a:spcBef>
              <a:spcAft>
                <a:spcPts val="0"/>
              </a:spcAft>
              <a:buSzPts val="1400"/>
              <a:buFont typeface="Cantarell"/>
              <a:buChar char="●"/>
            </a:pPr>
            <a:r>
              <a:rPr lang="en">
                <a:latin typeface="Cantarell"/>
                <a:ea typeface="Cantarell"/>
                <a:cs typeface="Cantarell"/>
                <a:sym typeface="Cantarell"/>
              </a:rPr>
              <a:t>Then a single channel (per module) is read at a time through the module’s sig pin.</a:t>
            </a:r>
            <a:endParaRPr>
              <a:latin typeface="Cantarell"/>
              <a:ea typeface="Cantarell"/>
              <a:cs typeface="Cantarell"/>
              <a:sym typeface="Cantarell"/>
            </a:endParaRPr>
          </a:p>
        </p:txBody>
      </p:sp>
      <p:pic>
        <p:nvPicPr>
          <p:cNvPr id="332" name="Google Shape;332;p49"/>
          <p:cNvPicPr preferRelativeResize="0"/>
          <p:nvPr/>
        </p:nvPicPr>
        <p:blipFill>
          <a:blip r:embed="rId3">
            <a:alphaModFix/>
          </a:blip>
          <a:stretch>
            <a:fillRect/>
          </a:stretch>
        </p:blipFill>
        <p:spPr>
          <a:xfrm>
            <a:off x="6509175" y="1053850"/>
            <a:ext cx="1337875" cy="303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0"/>
          <p:cNvSpPr txBox="1">
            <a:spLocks noGrp="1"/>
          </p:cNvSpPr>
          <p:nvPr>
            <p:ph type="title"/>
          </p:nvPr>
        </p:nvSpPr>
        <p:spPr>
          <a:xfrm>
            <a:off x="295150" y="210800"/>
            <a:ext cx="7907700" cy="6885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Clr>
                <a:schemeClr val="dk1"/>
              </a:buClr>
              <a:buSzPts val="1100"/>
              <a:buFont typeface="Arial"/>
              <a:buNone/>
            </a:pPr>
            <a:r>
              <a:rPr lang="en"/>
              <a:t>16-channel Mux module </a:t>
            </a:r>
            <a:endParaRPr/>
          </a:p>
        </p:txBody>
      </p:sp>
      <p:sp>
        <p:nvSpPr>
          <p:cNvPr id="338" name="Google Shape;338;p50"/>
          <p:cNvSpPr txBox="1">
            <a:spLocks noGrp="1"/>
          </p:cNvSpPr>
          <p:nvPr>
            <p:ph type="subTitle" idx="1"/>
          </p:nvPr>
        </p:nvSpPr>
        <p:spPr>
          <a:xfrm>
            <a:off x="861789" y="1362800"/>
            <a:ext cx="7341000" cy="2389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Supply Voltage: 2V to 6V (absolute max 7V)</a:t>
            </a:r>
            <a:endParaRPr/>
          </a:p>
          <a:p>
            <a:pPr marL="457200" lvl="0" indent="-317500" algn="l" rtl="0">
              <a:lnSpc>
                <a:spcPct val="150000"/>
              </a:lnSpc>
              <a:spcBef>
                <a:spcPts val="0"/>
              </a:spcBef>
              <a:spcAft>
                <a:spcPts val="0"/>
              </a:spcAft>
              <a:buSzPts val="1400"/>
              <a:buChar char="●"/>
            </a:pPr>
            <a:r>
              <a:rPr lang="en"/>
              <a:t>Switching: 6ns (at 4.5V)</a:t>
            </a:r>
            <a:endParaRPr/>
          </a:p>
          <a:p>
            <a:pPr marL="457200" lvl="0" indent="-317500" algn="l" rtl="0">
              <a:lnSpc>
                <a:spcPct val="150000"/>
              </a:lnSpc>
              <a:spcBef>
                <a:spcPts val="0"/>
              </a:spcBef>
              <a:spcAft>
                <a:spcPts val="0"/>
              </a:spcAft>
              <a:buSzPts val="1400"/>
              <a:buChar char="●"/>
            </a:pPr>
            <a:r>
              <a:rPr lang="en"/>
              <a:t>High Speed CMOS technology</a:t>
            </a:r>
            <a:endParaRPr/>
          </a:p>
          <a:p>
            <a:pPr marL="457200" lvl="0" indent="-317500" algn="l" rtl="0">
              <a:lnSpc>
                <a:spcPct val="150000"/>
              </a:lnSpc>
              <a:spcBef>
                <a:spcPts val="0"/>
              </a:spcBef>
              <a:spcAft>
                <a:spcPts val="0"/>
              </a:spcAft>
              <a:buSzPts val="1400"/>
              <a:buChar char="●"/>
            </a:pPr>
            <a:r>
              <a:rPr lang="en"/>
              <a:t>Source/sink current per pin: 25mA max</a:t>
            </a:r>
            <a:endParaRPr/>
          </a:p>
          <a:p>
            <a:pPr marL="457200" lvl="0" indent="-317500" algn="l" rtl="0">
              <a:lnSpc>
                <a:spcPct val="150000"/>
              </a:lnSpc>
              <a:spcBef>
                <a:spcPts val="0"/>
              </a:spcBef>
              <a:spcAft>
                <a:spcPts val="0"/>
              </a:spcAft>
              <a:buSzPts val="1400"/>
              <a:buChar char="●"/>
            </a:pPr>
            <a:r>
              <a:rPr lang="en"/>
              <a:t>Temperature range: -55℃ to 125℃</a:t>
            </a:r>
            <a:endParaRPr/>
          </a:p>
          <a:p>
            <a:pPr marL="457200" lvl="0" indent="-317500" algn="l" rtl="0">
              <a:lnSpc>
                <a:spcPct val="150000"/>
              </a:lnSpc>
              <a:spcBef>
                <a:spcPts val="0"/>
              </a:spcBef>
              <a:spcAft>
                <a:spcPts val="0"/>
              </a:spcAft>
              <a:buSzPts val="1400"/>
              <a:buChar char="●"/>
            </a:pPr>
            <a:r>
              <a:rPr lang="en"/>
              <a:t>Input rise and fall times: 500ns (max at 4.5V supply voltage)</a:t>
            </a:r>
            <a:endParaRPr/>
          </a:p>
          <a:p>
            <a:pPr marL="457200" lvl="0" indent="-317500" algn="l" rtl="0">
              <a:lnSpc>
                <a:spcPct val="150000"/>
              </a:lnSpc>
              <a:spcBef>
                <a:spcPts val="0"/>
              </a:spcBef>
              <a:spcAft>
                <a:spcPts val="0"/>
              </a:spcAft>
              <a:buSzPts val="1400"/>
              <a:buChar char="●"/>
            </a:pPr>
            <a:r>
              <a:rPr lang="en"/>
              <a:t>Low leakage currents: &lt;1µA per channel at 25℃</a:t>
            </a:r>
            <a:endParaRPr/>
          </a:p>
        </p:txBody>
      </p:sp>
      <p:sp>
        <p:nvSpPr>
          <p:cNvPr id="339" name="Google Shape;339;p50"/>
          <p:cNvSpPr txBox="1">
            <a:spLocks noGrp="1"/>
          </p:cNvSpPr>
          <p:nvPr>
            <p:ph type="title"/>
          </p:nvPr>
        </p:nvSpPr>
        <p:spPr>
          <a:xfrm>
            <a:off x="379425" y="899300"/>
            <a:ext cx="2642100" cy="4635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sz="2000"/>
              <a:t>Specifications</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495125" y="720200"/>
            <a:ext cx="2498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t>Technique</a:t>
            </a:r>
            <a:endParaRPr sz="3700"/>
          </a:p>
        </p:txBody>
      </p:sp>
      <p:sp>
        <p:nvSpPr>
          <p:cNvPr id="345" name="Google Shape;345;p51"/>
          <p:cNvSpPr txBox="1">
            <a:spLocks noGrp="1"/>
          </p:cNvSpPr>
          <p:nvPr>
            <p:ph type="title"/>
          </p:nvPr>
        </p:nvSpPr>
        <p:spPr>
          <a:xfrm>
            <a:off x="256250" y="103750"/>
            <a:ext cx="77040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16-channel Mux module </a:t>
            </a:r>
            <a:endParaRPr/>
          </a:p>
        </p:txBody>
      </p:sp>
      <p:sp>
        <p:nvSpPr>
          <p:cNvPr id="346" name="Google Shape;346;p51"/>
          <p:cNvSpPr txBox="1"/>
          <p:nvPr/>
        </p:nvSpPr>
        <p:spPr>
          <a:xfrm>
            <a:off x="818350" y="1292900"/>
            <a:ext cx="5365200" cy="2782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latin typeface="Cantarell"/>
                <a:ea typeface="Cantarell"/>
                <a:cs typeface="Cantarell"/>
                <a:sym typeface="Cantarell"/>
              </a:rPr>
              <a:t>Module must be activated by pulling EN pin to low. Then according to the channel you want to select, the correct binary sequence for that channel number must be provided to pins S0 to S3 where S0 being the LSB and S3 being the MSB.</a:t>
            </a:r>
            <a:endParaRPr>
              <a:latin typeface="Cantarell"/>
              <a:ea typeface="Cantarell"/>
              <a:cs typeface="Cantarell"/>
              <a:sym typeface="Cantarell"/>
            </a:endParaRPr>
          </a:p>
          <a:p>
            <a:pPr marL="0" lvl="0" indent="0" algn="just" rtl="0">
              <a:lnSpc>
                <a:spcPct val="115000"/>
              </a:lnSpc>
              <a:spcBef>
                <a:spcPts val="0"/>
              </a:spcBef>
              <a:spcAft>
                <a:spcPts val="0"/>
              </a:spcAft>
              <a:buNone/>
            </a:pPr>
            <a:endParaRPr>
              <a:latin typeface="Cantarell"/>
              <a:ea typeface="Cantarell"/>
              <a:cs typeface="Cantarell"/>
              <a:sym typeface="Cantarell"/>
            </a:endParaRPr>
          </a:p>
          <a:p>
            <a:pPr marL="0" lvl="0" indent="0" algn="just" rtl="0">
              <a:lnSpc>
                <a:spcPct val="115000"/>
              </a:lnSpc>
              <a:spcBef>
                <a:spcPts val="0"/>
              </a:spcBef>
              <a:spcAft>
                <a:spcPts val="0"/>
              </a:spcAft>
              <a:buNone/>
            </a:pPr>
            <a:r>
              <a:rPr lang="en">
                <a:latin typeface="Cantarell"/>
                <a:ea typeface="Cantarell"/>
                <a:cs typeface="Cantarell"/>
                <a:sym typeface="Cantarell"/>
              </a:rPr>
              <a:t>After that, corresponding channel gets electrically connected with SIG pin in the module, allowing bi-directional transmission of data.</a:t>
            </a:r>
            <a:endParaRPr>
              <a:latin typeface="Cantarell"/>
              <a:ea typeface="Cantarell"/>
              <a:cs typeface="Cantarell"/>
              <a:sym typeface="Cantarell"/>
            </a:endParaRPr>
          </a:p>
        </p:txBody>
      </p:sp>
      <p:pic>
        <p:nvPicPr>
          <p:cNvPr id="347" name="Google Shape;347;p51"/>
          <p:cNvPicPr preferRelativeResize="0"/>
          <p:nvPr/>
        </p:nvPicPr>
        <p:blipFill>
          <a:blip r:embed="rId3">
            <a:alphaModFix/>
          </a:blip>
          <a:stretch>
            <a:fillRect/>
          </a:stretch>
        </p:blipFill>
        <p:spPr>
          <a:xfrm>
            <a:off x="6509175" y="1053850"/>
            <a:ext cx="1337875" cy="303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2129625" y="329125"/>
            <a:ext cx="5264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latin typeface="Cinzel Medium"/>
                <a:ea typeface="Cinzel Medium"/>
                <a:cs typeface="Cinzel Medium"/>
                <a:sym typeface="Cinzel Medium"/>
              </a:rPr>
              <a:t>Group Members</a:t>
            </a:r>
            <a:endParaRPr sz="4000">
              <a:latin typeface="Cinzel Medium"/>
              <a:ea typeface="Cinzel Medium"/>
              <a:cs typeface="Cinzel Medium"/>
              <a:sym typeface="Cinzel Medium"/>
            </a:endParaRPr>
          </a:p>
        </p:txBody>
      </p:sp>
      <p:graphicFrame>
        <p:nvGraphicFramePr>
          <p:cNvPr id="187" name="Google Shape;187;p28"/>
          <p:cNvGraphicFramePr/>
          <p:nvPr/>
        </p:nvGraphicFramePr>
        <p:xfrm>
          <a:off x="1747088" y="1414702"/>
          <a:ext cx="6029150" cy="3005100"/>
        </p:xfrm>
        <a:graphic>
          <a:graphicData uri="http://schemas.openxmlformats.org/drawingml/2006/table">
            <a:tbl>
              <a:tblPr>
                <a:noFill/>
                <a:tableStyleId>{A91280ED-F7D3-4CC7-B408-81AC8CB85BCD}</a:tableStyleId>
              </a:tblPr>
              <a:tblGrid>
                <a:gridCol w="1592325">
                  <a:extLst>
                    <a:ext uri="{9D8B030D-6E8A-4147-A177-3AD203B41FA5}">
                      <a16:colId xmlns:a16="http://schemas.microsoft.com/office/drawing/2014/main" val="20000"/>
                    </a:ext>
                  </a:extLst>
                </a:gridCol>
                <a:gridCol w="1375975">
                  <a:extLst>
                    <a:ext uri="{9D8B030D-6E8A-4147-A177-3AD203B41FA5}">
                      <a16:colId xmlns:a16="http://schemas.microsoft.com/office/drawing/2014/main" val="20001"/>
                    </a:ext>
                  </a:extLst>
                </a:gridCol>
                <a:gridCol w="3060850">
                  <a:extLst>
                    <a:ext uri="{9D8B030D-6E8A-4147-A177-3AD203B41FA5}">
                      <a16:colId xmlns:a16="http://schemas.microsoft.com/office/drawing/2014/main" val="20002"/>
                    </a:ext>
                  </a:extLst>
                </a:gridCol>
              </a:tblGrid>
              <a:tr h="751275">
                <a:tc>
                  <a:txBody>
                    <a:bodyPr/>
                    <a:lstStyle/>
                    <a:p>
                      <a:pPr marL="0" lvl="0" indent="0" algn="l" rtl="0">
                        <a:spcBef>
                          <a:spcPts val="0"/>
                        </a:spcBef>
                        <a:spcAft>
                          <a:spcPts val="0"/>
                        </a:spcAft>
                        <a:buNone/>
                      </a:pPr>
                      <a:r>
                        <a:rPr lang="en" sz="1800">
                          <a:solidFill>
                            <a:schemeClr val="lt1"/>
                          </a:solidFill>
                          <a:latin typeface="Cantarell"/>
                          <a:ea typeface="Cantarell"/>
                          <a:cs typeface="Cantarell"/>
                          <a:sym typeface="Cantarell"/>
                        </a:rPr>
                        <a:t>Leader</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lt1"/>
                          </a:solidFill>
                          <a:latin typeface="Cantarell"/>
                          <a:ea typeface="Cantarell"/>
                          <a:cs typeface="Cantarell"/>
                          <a:sym typeface="Cantarell"/>
                        </a:rPr>
                        <a:t>215565L</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 sz="1800">
                          <a:solidFill>
                            <a:schemeClr val="lt1"/>
                          </a:solidFill>
                          <a:uFill>
                            <a:noFill/>
                          </a:uFill>
                          <a:latin typeface="Cantarell"/>
                          <a:ea typeface="Cantarell"/>
                          <a:cs typeface="Cantarell"/>
                          <a:sym typeface="Cantarell"/>
                          <a:hlinkClick r:id="rId3" action="ppaction://hlinksldjump">
                            <a:extLst>
                              <a:ext uri="{A12FA001-AC4F-418D-AE19-62706E023703}">
                                <ahyp:hlinkClr xmlns:ahyp="http://schemas.microsoft.com/office/drawing/2018/hyperlinkcolor" val="tx"/>
                              </a:ext>
                            </a:extLst>
                          </a:hlinkClick>
                        </a:rPr>
                        <a:t>Weerasinghe RT</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51275">
                <a:tc>
                  <a:txBody>
                    <a:bodyPr/>
                    <a:lstStyle/>
                    <a:p>
                      <a:pPr marL="0" lvl="0" indent="0" algn="l" rtl="0">
                        <a:spcBef>
                          <a:spcPts val="0"/>
                        </a:spcBef>
                        <a:spcAft>
                          <a:spcPts val="0"/>
                        </a:spcAft>
                        <a:buNone/>
                      </a:pPr>
                      <a:r>
                        <a:rPr lang="en" sz="1800">
                          <a:solidFill>
                            <a:schemeClr val="lt1"/>
                          </a:solidFill>
                          <a:latin typeface="Cantarell"/>
                          <a:ea typeface="Cantarell"/>
                          <a:cs typeface="Cantarell"/>
                          <a:sym typeface="Cantarell"/>
                        </a:rPr>
                        <a:t>Member 01</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lt1"/>
                          </a:solidFill>
                          <a:latin typeface="Cantarell"/>
                          <a:ea typeface="Cantarell"/>
                          <a:cs typeface="Cantarell"/>
                          <a:sym typeface="Cantarell"/>
                        </a:rPr>
                        <a:t>215527A</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800">
                          <a:solidFill>
                            <a:schemeClr val="lt1"/>
                          </a:solidFill>
                          <a:uFill>
                            <a:noFill/>
                          </a:uFill>
                          <a:latin typeface="Cantarell"/>
                          <a:ea typeface="Cantarell"/>
                          <a:cs typeface="Cantarell"/>
                          <a:sym typeface="Cantarell"/>
                          <a:hlinkClick r:id="rId4" action="ppaction://hlinksldjump">
                            <a:extLst>
                              <a:ext uri="{A12FA001-AC4F-418D-AE19-62706E023703}">
                                <ahyp:hlinkClr xmlns:ahyp="http://schemas.microsoft.com/office/drawing/2018/hyperlinkcolor" val="tx"/>
                              </a:ext>
                            </a:extLst>
                          </a:hlinkClick>
                        </a:rPr>
                        <a:t>Harischandra HBR</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51275">
                <a:tc>
                  <a:txBody>
                    <a:bodyPr/>
                    <a:lstStyle/>
                    <a:p>
                      <a:pPr marL="0" lvl="0" indent="0" algn="l" rtl="0">
                        <a:spcBef>
                          <a:spcPts val="0"/>
                        </a:spcBef>
                        <a:spcAft>
                          <a:spcPts val="0"/>
                        </a:spcAft>
                        <a:buNone/>
                      </a:pPr>
                      <a:r>
                        <a:rPr lang="en" sz="1800">
                          <a:solidFill>
                            <a:schemeClr val="lt1"/>
                          </a:solidFill>
                          <a:latin typeface="Cantarell"/>
                          <a:ea typeface="Cantarell"/>
                          <a:cs typeface="Cantarell"/>
                          <a:sym typeface="Cantarell"/>
                        </a:rPr>
                        <a:t>Member 02</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lt1"/>
                          </a:solidFill>
                          <a:latin typeface="Cantarell"/>
                          <a:ea typeface="Cantarell"/>
                          <a:cs typeface="Cantarell"/>
                          <a:sym typeface="Cantarell"/>
                        </a:rPr>
                        <a:t>215538H</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 sz="1800">
                          <a:solidFill>
                            <a:schemeClr val="lt1"/>
                          </a:solidFill>
                          <a:uFill>
                            <a:noFill/>
                          </a:uFill>
                          <a:latin typeface="Cantarell"/>
                          <a:ea typeface="Cantarell"/>
                          <a:cs typeface="Cantarell"/>
                          <a:sym typeface="Cantarell"/>
                          <a:hlinkClick r:id="rId5" action="ppaction://hlinksldjump">
                            <a:extLst>
                              <a:ext uri="{A12FA001-AC4F-418D-AE19-62706E023703}">
                                <ahyp:hlinkClr xmlns:ahyp="http://schemas.microsoft.com/office/drawing/2018/hyperlinkcolor" val="tx"/>
                              </a:ext>
                            </a:extLst>
                          </a:hlinkClick>
                        </a:rPr>
                        <a:t>Naranpanawa HMSDK</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51275">
                <a:tc>
                  <a:txBody>
                    <a:bodyPr/>
                    <a:lstStyle/>
                    <a:p>
                      <a:pPr marL="0" lvl="0" indent="0" algn="l" rtl="0">
                        <a:spcBef>
                          <a:spcPts val="0"/>
                        </a:spcBef>
                        <a:spcAft>
                          <a:spcPts val="0"/>
                        </a:spcAft>
                        <a:buNone/>
                      </a:pPr>
                      <a:r>
                        <a:rPr lang="en" sz="1800">
                          <a:solidFill>
                            <a:schemeClr val="lt1"/>
                          </a:solidFill>
                          <a:latin typeface="Cantarell"/>
                          <a:ea typeface="Cantarell"/>
                          <a:cs typeface="Cantarell"/>
                          <a:sym typeface="Cantarell"/>
                        </a:rPr>
                        <a:t>Member 03</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lt1"/>
                          </a:solidFill>
                          <a:latin typeface="Cantarell"/>
                          <a:ea typeface="Cantarell"/>
                          <a:cs typeface="Cantarell"/>
                          <a:sym typeface="Cantarell"/>
                        </a:rPr>
                        <a:t>215559X </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 sz="1800">
                          <a:solidFill>
                            <a:schemeClr val="lt1"/>
                          </a:solidFill>
                          <a:uFill>
                            <a:noFill/>
                          </a:uFill>
                          <a:latin typeface="Cantarell"/>
                          <a:ea typeface="Cantarell"/>
                          <a:cs typeface="Cantarell"/>
                          <a:sym typeface="Cantarell"/>
                          <a:hlinkClick r:id="rId6" action="ppaction://hlinksldjump">
                            <a:extLst>
                              <a:ext uri="{A12FA001-AC4F-418D-AE19-62706E023703}">
                                <ahyp:hlinkClr xmlns:ahyp="http://schemas.microsoft.com/office/drawing/2018/hyperlinkcolor" val="tx"/>
                              </a:ext>
                            </a:extLst>
                          </a:hlinkClick>
                        </a:rPr>
                        <a:t>Shamil MRM</a:t>
                      </a:r>
                      <a:endParaRPr sz="1800">
                        <a:solidFill>
                          <a:schemeClr val="lt1"/>
                        </a:solidFill>
                        <a:latin typeface="Cantarell"/>
                        <a:ea typeface="Cantarell"/>
                        <a:cs typeface="Cantarell"/>
                        <a:sym typeface="Cantare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2"/>
          <p:cNvSpPr txBox="1">
            <a:spLocks noGrp="1"/>
          </p:cNvSpPr>
          <p:nvPr>
            <p:ph type="title"/>
          </p:nvPr>
        </p:nvSpPr>
        <p:spPr>
          <a:xfrm>
            <a:off x="720000" y="676450"/>
            <a:ext cx="200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Technique</a:t>
            </a:r>
            <a:endParaRPr sz="3700"/>
          </a:p>
        </p:txBody>
      </p:sp>
      <p:sp>
        <p:nvSpPr>
          <p:cNvPr id="353" name="Google Shape;353;p52"/>
          <p:cNvSpPr txBox="1">
            <a:spLocks noGrp="1"/>
          </p:cNvSpPr>
          <p:nvPr>
            <p:ph type="title"/>
          </p:nvPr>
        </p:nvSpPr>
        <p:spPr>
          <a:xfrm>
            <a:off x="256250" y="103750"/>
            <a:ext cx="77040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16-channel Mux module </a:t>
            </a:r>
            <a:endParaRPr/>
          </a:p>
        </p:txBody>
      </p:sp>
      <p:pic>
        <p:nvPicPr>
          <p:cNvPr id="354" name="Google Shape;354;p52"/>
          <p:cNvPicPr preferRelativeResize="0"/>
          <p:nvPr/>
        </p:nvPicPr>
        <p:blipFill>
          <a:blip r:embed="rId3">
            <a:alphaModFix/>
          </a:blip>
          <a:stretch>
            <a:fillRect/>
          </a:stretch>
        </p:blipFill>
        <p:spPr>
          <a:xfrm>
            <a:off x="2811775" y="913177"/>
            <a:ext cx="3520450" cy="3747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3"/>
          <p:cNvSpPr txBox="1">
            <a:spLocks noGrp="1"/>
          </p:cNvSpPr>
          <p:nvPr>
            <p:ph type="title"/>
          </p:nvPr>
        </p:nvSpPr>
        <p:spPr>
          <a:xfrm>
            <a:off x="931200" y="676450"/>
            <a:ext cx="588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Functional Block diagram</a:t>
            </a:r>
            <a:endParaRPr sz="3700"/>
          </a:p>
        </p:txBody>
      </p:sp>
      <p:sp>
        <p:nvSpPr>
          <p:cNvPr id="360" name="Google Shape;360;p53"/>
          <p:cNvSpPr txBox="1">
            <a:spLocks noGrp="1"/>
          </p:cNvSpPr>
          <p:nvPr>
            <p:ph type="title"/>
          </p:nvPr>
        </p:nvSpPr>
        <p:spPr>
          <a:xfrm>
            <a:off x="256250" y="103750"/>
            <a:ext cx="77040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16-channel Mux module </a:t>
            </a:r>
            <a:endParaRPr/>
          </a:p>
        </p:txBody>
      </p:sp>
      <p:pic>
        <p:nvPicPr>
          <p:cNvPr id="361" name="Google Shape;361;p53"/>
          <p:cNvPicPr preferRelativeResize="0"/>
          <p:nvPr/>
        </p:nvPicPr>
        <p:blipFill rotWithShape="1">
          <a:blip r:embed="rId3">
            <a:alphaModFix/>
          </a:blip>
          <a:srcRect t="1616" b="1616"/>
          <a:stretch/>
        </p:blipFill>
        <p:spPr>
          <a:xfrm>
            <a:off x="2378725" y="1087650"/>
            <a:ext cx="4386550" cy="337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4"/>
          <p:cNvSpPr txBox="1">
            <a:spLocks noGrp="1"/>
          </p:cNvSpPr>
          <p:nvPr>
            <p:ph type="title"/>
          </p:nvPr>
        </p:nvSpPr>
        <p:spPr>
          <a:xfrm>
            <a:off x="487650" y="-76900"/>
            <a:ext cx="8168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Mux circuit - part 1</a:t>
            </a:r>
            <a:endParaRPr sz="3500"/>
          </a:p>
        </p:txBody>
      </p:sp>
      <p:pic>
        <p:nvPicPr>
          <p:cNvPr id="367" name="Google Shape;367;p54"/>
          <p:cNvPicPr preferRelativeResize="0"/>
          <p:nvPr/>
        </p:nvPicPr>
        <p:blipFill rotWithShape="1">
          <a:blip r:embed="rId3">
            <a:alphaModFix/>
          </a:blip>
          <a:srcRect l="3825" t="6406" r="4220" b="22882"/>
          <a:stretch/>
        </p:blipFill>
        <p:spPr>
          <a:xfrm>
            <a:off x="778863" y="638400"/>
            <a:ext cx="7586273" cy="41251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5"/>
          <p:cNvSpPr txBox="1">
            <a:spLocks noGrp="1"/>
          </p:cNvSpPr>
          <p:nvPr>
            <p:ph type="title"/>
          </p:nvPr>
        </p:nvSpPr>
        <p:spPr>
          <a:xfrm>
            <a:off x="487650" y="-76900"/>
            <a:ext cx="8168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Mux circuit - part 2</a:t>
            </a:r>
            <a:endParaRPr sz="3500"/>
          </a:p>
        </p:txBody>
      </p:sp>
      <p:pic>
        <p:nvPicPr>
          <p:cNvPr id="373" name="Google Shape;373;p55"/>
          <p:cNvPicPr preferRelativeResize="0"/>
          <p:nvPr/>
        </p:nvPicPr>
        <p:blipFill rotWithShape="1">
          <a:blip r:embed="rId3">
            <a:alphaModFix/>
          </a:blip>
          <a:srcRect l="4417" t="6109" r="4115" b="31095"/>
          <a:stretch/>
        </p:blipFill>
        <p:spPr>
          <a:xfrm>
            <a:off x="374025" y="674550"/>
            <a:ext cx="8395950" cy="4075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6"/>
          <p:cNvSpPr txBox="1">
            <a:spLocks noGrp="1"/>
          </p:cNvSpPr>
          <p:nvPr>
            <p:ph type="title"/>
          </p:nvPr>
        </p:nvSpPr>
        <p:spPr>
          <a:xfrm>
            <a:off x="223000" y="227975"/>
            <a:ext cx="8064300" cy="6822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a:t>Voltage Regulator - XL4015</a:t>
            </a:r>
            <a:endParaRPr/>
          </a:p>
        </p:txBody>
      </p:sp>
      <p:sp>
        <p:nvSpPr>
          <p:cNvPr id="379" name="Google Shape;379;p56"/>
          <p:cNvSpPr txBox="1">
            <a:spLocks noGrp="1"/>
          </p:cNvSpPr>
          <p:nvPr>
            <p:ph type="subTitle" idx="1"/>
          </p:nvPr>
        </p:nvSpPr>
        <p:spPr>
          <a:xfrm>
            <a:off x="1124250" y="1275775"/>
            <a:ext cx="5046000" cy="25185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Used to convert the 12V supply to a 5.5V supply so that it can be safely supplied to the mux modules and hall effect sensors without damaging the mux modules.</a:t>
            </a:r>
            <a:endParaRPr/>
          </a:p>
          <a:p>
            <a:pPr marL="457200" lvl="0" indent="-317500" algn="l" rtl="0">
              <a:lnSpc>
                <a:spcPct val="115000"/>
              </a:lnSpc>
              <a:spcBef>
                <a:spcPts val="0"/>
              </a:spcBef>
              <a:spcAft>
                <a:spcPts val="0"/>
              </a:spcAft>
              <a:buSzPts val="1400"/>
              <a:buChar char="●"/>
            </a:pPr>
            <a:r>
              <a:rPr lang="en"/>
              <a:t>It was observed that there is a 0.2V-0.3V typical voltage drop across the wires for the hall effect sensors.</a:t>
            </a:r>
            <a:endParaRPr/>
          </a:p>
          <a:p>
            <a:pPr marL="457200" lvl="0" indent="-317500" algn="l" rtl="0">
              <a:lnSpc>
                <a:spcPct val="115000"/>
              </a:lnSpc>
              <a:spcBef>
                <a:spcPts val="0"/>
              </a:spcBef>
              <a:spcAft>
                <a:spcPts val="0"/>
              </a:spcAft>
              <a:buSzPts val="1400"/>
              <a:buChar char="●"/>
            </a:pPr>
            <a:r>
              <a:rPr lang="en"/>
              <a:t>Hall effect sensors need at least 4.5V to operate correctly, thus output of this regulator was adjusted to 5.5V so even in extreme cases, hall effect sensors would get more than 4.5V supply.</a:t>
            </a:r>
            <a:endParaRPr/>
          </a:p>
        </p:txBody>
      </p:sp>
      <p:pic>
        <p:nvPicPr>
          <p:cNvPr id="380" name="Google Shape;380;p56"/>
          <p:cNvPicPr preferRelativeResize="0"/>
          <p:nvPr/>
        </p:nvPicPr>
        <p:blipFill rotWithShape="1">
          <a:blip r:embed="rId3">
            <a:alphaModFix/>
          </a:blip>
          <a:srcRect/>
          <a:stretch/>
        </p:blipFill>
        <p:spPr>
          <a:xfrm>
            <a:off x="6170250" y="910175"/>
            <a:ext cx="2774075" cy="2681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7"/>
          <p:cNvSpPr txBox="1">
            <a:spLocks noGrp="1"/>
          </p:cNvSpPr>
          <p:nvPr>
            <p:ph type="title"/>
          </p:nvPr>
        </p:nvSpPr>
        <p:spPr>
          <a:xfrm>
            <a:off x="223000" y="227975"/>
            <a:ext cx="8064300" cy="6822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a:t>Voltage Regulator - XL4015</a:t>
            </a:r>
            <a:endParaRPr/>
          </a:p>
        </p:txBody>
      </p:sp>
      <p:sp>
        <p:nvSpPr>
          <p:cNvPr id="386" name="Google Shape;386;p57"/>
          <p:cNvSpPr txBox="1">
            <a:spLocks noGrp="1"/>
          </p:cNvSpPr>
          <p:nvPr>
            <p:ph type="subTitle" idx="1"/>
          </p:nvPr>
        </p:nvSpPr>
        <p:spPr>
          <a:xfrm>
            <a:off x="1124250" y="1275775"/>
            <a:ext cx="5046000" cy="25185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A single hall effect sensor requires ∼10mA of operating current and can sink upto 25mA when it is turned on. </a:t>
            </a:r>
            <a:endParaRPr/>
          </a:p>
          <a:p>
            <a:pPr marL="457200" lvl="0" indent="-317500" algn="l" rtl="0">
              <a:lnSpc>
                <a:spcPct val="115000"/>
              </a:lnSpc>
              <a:spcBef>
                <a:spcPts val="0"/>
              </a:spcBef>
              <a:spcAft>
                <a:spcPts val="0"/>
              </a:spcAft>
              <a:buSzPts val="1400"/>
              <a:buChar char="●"/>
            </a:pPr>
            <a:r>
              <a:rPr lang="en"/>
              <a:t>Thus a sensor could require 35mA of current in extreme cases.</a:t>
            </a:r>
            <a:endParaRPr/>
          </a:p>
          <a:p>
            <a:pPr marL="457200" lvl="0" indent="-317500" algn="l" rtl="0">
              <a:lnSpc>
                <a:spcPct val="115000"/>
              </a:lnSpc>
              <a:spcBef>
                <a:spcPts val="0"/>
              </a:spcBef>
              <a:spcAft>
                <a:spcPts val="0"/>
              </a:spcAft>
              <a:buSzPts val="1400"/>
              <a:buChar char="●"/>
            </a:pPr>
            <a:r>
              <a:rPr lang="en"/>
              <a:t>Considering this for all 64 sensors give us a current requirement of ∼2.2A.</a:t>
            </a:r>
            <a:endParaRPr/>
          </a:p>
          <a:p>
            <a:pPr marL="457200" lvl="0" indent="-317500" algn="l" rtl="0">
              <a:lnSpc>
                <a:spcPct val="115000"/>
              </a:lnSpc>
              <a:spcBef>
                <a:spcPts val="0"/>
              </a:spcBef>
              <a:spcAft>
                <a:spcPts val="0"/>
              </a:spcAft>
              <a:buSzPts val="1400"/>
              <a:buChar char="●"/>
            </a:pPr>
            <a:r>
              <a:rPr lang="en"/>
              <a:t>This can be easily supplied with the chosen module. (maximum of 5A possible)</a:t>
            </a:r>
            <a:endParaRPr/>
          </a:p>
        </p:txBody>
      </p:sp>
      <p:pic>
        <p:nvPicPr>
          <p:cNvPr id="387" name="Google Shape;387;p57"/>
          <p:cNvPicPr preferRelativeResize="0"/>
          <p:nvPr/>
        </p:nvPicPr>
        <p:blipFill rotWithShape="1">
          <a:blip r:embed="rId3">
            <a:alphaModFix/>
          </a:blip>
          <a:srcRect/>
          <a:stretch/>
        </p:blipFill>
        <p:spPr>
          <a:xfrm>
            <a:off x="6170250" y="910175"/>
            <a:ext cx="2774075" cy="2681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8"/>
          <p:cNvSpPr txBox="1">
            <a:spLocks noGrp="1"/>
          </p:cNvSpPr>
          <p:nvPr>
            <p:ph type="title"/>
          </p:nvPr>
        </p:nvSpPr>
        <p:spPr>
          <a:xfrm>
            <a:off x="295150" y="210800"/>
            <a:ext cx="7907700" cy="6885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Clr>
                <a:schemeClr val="dk1"/>
              </a:buClr>
              <a:buSzPts val="1100"/>
              <a:buFont typeface="Arial"/>
              <a:buNone/>
            </a:pPr>
            <a:r>
              <a:rPr lang="en"/>
              <a:t>Voltage Regulator - XL4015</a:t>
            </a:r>
            <a:endParaRPr/>
          </a:p>
        </p:txBody>
      </p:sp>
      <p:sp>
        <p:nvSpPr>
          <p:cNvPr id="393" name="Google Shape;393;p58"/>
          <p:cNvSpPr txBox="1">
            <a:spLocks noGrp="1"/>
          </p:cNvSpPr>
          <p:nvPr>
            <p:ph type="subTitle" idx="1"/>
          </p:nvPr>
        </p:nvSpPr>
        <p:spPr>
          <a:xfrm>
            <a:off x="861789" y="1362800"/>
            <a:ext cx="7341000" cy="23895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Input Voltage: 8V - 36V</a:t>
            </a:r>
            <a:endParaRPr/>
          </a:p>
          <a:p>
            <a:pPr marL="457200" lvl="0" indent="-317500" algn="l" rtl="0">
              <a:lnSpc>
                <a:spcPct val="115000"/>
              </a:lnSpc>
              <a:spcBef>
                <a:spcPts val="0"/>
              </a:spcBef>
              <a:spcAft>
                <a:spcPts val="0"/>
              </a:spcAft>
              <a:buSzPts val="1400"/>
              <a:buChar char="●"/>
            </a:pPr>
            <a:r>
              <a:rPr lang="en"/>
              <a:t>Output Voltage: 1.25V - 32V (adjustable)</a:t>
            </a:r>
            <a:endParaRPr/>
          </a:p>
          <a:p>
            <a:pPr marL="457200" lvl="0" indent="-317500" algn="l" rtl="0">
              <a:lnSpc>
                <a:spcPct val="115000"/>
              </a:lnSpc>
              <a:spcBef>
                <a:spcPts val="0"/>
              </a:spcBef>
              <a:spcAft>
                <a:spcPts val="0"/>
              </a:spcAft>
              <a:buSzPts val="1400"/>
              <a:buChar char="●"/>
            </a:pPr>
            <a:r>
              <a:rPr lang="en"/>
              <a:t>High frequency PWM (180 kHz)</a:t>
            </a:r>
            <a:endParaRPr/>
          </a:p>
          <a:p>
            <a:pPr marL="457200" lvl="0" indent="-317500" algn="l" rtl="0">
              <a:lnSpc>
                <a:spcPct val="115000"/>
              </a:lnSpc>
              <a:spcBef>
                <a:spcPts val="0"/>
              </a:spcBef>
              <a:spcAft>
                <a:spcPts val="0"/>
              </a:spcAft>
              <a:buSzPts val="1400"/>
              <a:buChar char="●"/>
            </a:pPr>
            <a:r>
              <a:rPr lang="en"/>
              <a:t>5A constant current output capability</a:t>
            </a:r>
            <a:endParaRPr/>
          </a:p>
          <a:p>
            <a:pPr marL="457200" lvl="0" indent="-317500" algn="l" rtl="0">
              <a:lnSpc>
                <a:spcPct val="115000"/>
              </a:lnSpc>
              <a:spcBef>
                <a:spcPts val="0"/>
              </a:spcBef>
              <a:spcAft>
                <a:spcPts val="0"/>
              </a:spcAft>
              <a:buSzPts val="1400"/>
              <a:buChar char="●"/>
            </a:pPr>
            <a:r>
              <a:rPr lang="en"/>
              <a:t>Upto 96% efficiency</a:t>
            </a:r>
            <a:endParaRPr/>
          </a:p>
          <a:p>
            <a:pPr marL="457200" lvl="0" indent="-317500" algn="l" rtl="0">
              <a:lnSpc>
                <a:spcPct val="115000"/>
              </a:lnSpc>
              <a:spcBef>
                <a:spcPts val="0"/>
              </a:spcBef>
              <a:spcAft>
                <a:spcPts val="0"/>
              </a:spcAft>
              <a:buSzPts val="1400"/>
              <a:buChar char="●"/>
            </a:pPr>
            <a:r>
              <a:rPr lang="en"/>
              <a:t>Built in short circuit protection</a:t>
            </a:r>
            <a:endParaRPr/>
          </a:p>
          <a:p>
            <a:pPr marL="457200" lvl="0" indent="-317500" algn="l" rtl="0">
              <a:lnSpc>
                <a:spcPct val="115000"/>
              </a:lnSpc>
              <a:spcBef>
                <a:spcPts val="0"/>
              </a:spcBef>
              <a:spcAft>
                <a:spcPts val="0"/>
              </a:spcAft>
              <a:buSzPts val="1400"/>
              <a:buChar char="●"/>
            </a:pPr>
            <a:r>
              <a:rPr lang="en"/>
              <a:t>Built in thermal shutdown </a:t>
            </a:r>
            <a:endParaRPr/>
          </a:p>
          <a:p>
            <a:pPr marL="457200" lvl="0" indent="-317500" algn="l" rtl="0">
              <a:lnSpc>
                <a:spcPct val="115000"/>
              </a:lnSpc>
              <a:spcBef>
                <a:spcPts val="0"/>
              </a:spcBef>
              <a:spcAft>
                <a:spcPts val="0"/>
              </a:spcAft>
              <a:buSzPts val="1400"/>
              <a:buChar char="●"/>
            </a:pPr>
            <a:r>
              <a:rPr lang="en"/>
              <a:t>Built in current limiter (7A)</a:t>
            </a:r>
            <a:endParaRPr/>
          </a:p>
          <a:p>
            <a:pPr marL="457200" lvl="0" indent="-317500" algn="l" rtl="0">
              <a:lnSpc>
                <a:spcPct val="115000"/>
              </a:lnSpc>
              <a:spcBef>
                <a:spcPts val="0"/>
              </a:spcBef>
              <a:spcAft>
                <a:spcPts val="0"/>
              </a:spcAft>
              <a:buSzPts val="1400"/>
              <a:buChar char="●"/>
            </a:pPr>
            <a:r>
              <a:rPr lang="en"/>
              <a:t>Operating junction temperature: -40℃ to 125℃ </a:t>
            </a:r>
            <a:endParaRPr/>
          </a:p>
        </p:txBody>
      </p:sp>
      <p:sp>
        <p:nvSpPr>
          <p:cNvPr id="394" name="Google Shape;394;p58"/>
          <p:cNvSpPr txBox="1">
            <a:spLocks noGrp="1"/>
          </p:cNvSpPr>
          <p:nvPr>
            <p:ph type="title"/>
          </p:nvPr>
        </p:nvSpPr>
        <p:spPr>
          <a:xfrm>
            <a:off x="379425" y="899300"/>
            <a:ext cx="2642100" cy="463500"/>
          </a:xfrm>
          <a:prstGeom prst="rect">
            <a:avLst/>
          </a:prstGeom>
        </p:spPr>
        <p:txBody>
          <a:bodyPr spcFirstLastPara="1" wrap="square" lIns="91425" tIns="91425" rIns="91425" bIns="91425" anchor="b" anchorCtr="0">
            <a:noAutofit/>
          </a:bodyPr>
          <a:lstStyle/>
          <a:p>
            <a:pPr marL="457200" lvl="0" indent="0" algn="l" rtl="0">
              <a:spcBef>
                <a:spcPts val="0"/>
              </a:spcBef>
              <a:spcAft>
                <a:spcPts val="0"/>
              </a:spcAft>
              <a:buNone/>
            </a:pPr>
            <a:r>
              <a:rPr lang="en" sz="2000"/>
              <a:t>Specifications</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9"/>
          <p:cNvSpPr txBox="1">
            <a:spLocks noGrp="1"/>
          </p:cNvSpPr>
          <p:nvPr>
            <p:ph type="title"/>
          </p:nvPr>
        </p:nvSpPr>
        <p:spPr>
          <a:xfrm>
            <a:off x="495125" y="720200"/>
            <a:ext cx="2498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t>Technique</a:t>
            </a:r>
            <a:endParaRPr sz="3700"/>
          </a:p>
        </p:txBody>
      </p:sp>
      <p:sp>
        <p:nvSpPr>
          <p:cNvPr id="400" name="Google Shape;400;p59"/>
          <p:cNvSpPr txBox="1">
            <a:spLocks noGrp="1"/>
          </p:cNvSpPr>
          <p:nvPr>
            <p:ph type="title"/>
          </p:nvPr>
        </p:nvSpPr>
        <p:spPr>
          <a:xfrm>
            <a:off x="256250" y="103750"/>
            <a:ext cx="7704000" cy="572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a:t>Voltage Regulator - XL4015</a:t>
            </a:r>
            <a:endParaRPr/>
          </a:p>
        </p:txBody>
      </p:sp>
      <p:sp>
        <p:nvSpPr>
          <p:cNvPr id="401" name="Google Shape;401;p59"/>
          <p:cNvSpPr txBox="1"/>
          <p:nvPr/>
        </p:nvSpPr>
        <p:spPr>
          <a:xfrm>
            <a:off x="818350" y="1292900"/>
            <a:ext cx="7585500" cy="2782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latin typeface="Cantarell"/>
                <a:ea typeface="Cantarell"/>
                <a:cs typeface="Cantarell"/>
                <a:sym typeface="Cantarell"/>
              </a:rPr>
              <a:t>Module is based on XL4015 regulator IC. </a:t>
            </a:r>
            <a:endParaRPr>
              <a:latin typeface="Cantarell"/>
              <a:ea typeface="Cantarell"/>
              <a:cs typeface="Cantarell"/>
              <a:sym typeface="Cantarell"/>
            </a:endParaRPr>
          </a:p>
          <a:p>
            <a:pPr marL="0" lvl="0" indent="0" algn="just" rtl="0">
              <a:spcBef>
                <a:spcPts val="0"/>
              </a:spcBef>
              <a:spcAft>
                <a:spcPts val="0"/>
              </a:spcAft>
              <a:buNone/>
            </a:pPr>
            <a:endParaRPr>
              <a:latin typeface="Cantarell"/>
              <a:ea typeface="Cantarell"/>
              <a:cs typeface="Cantarell"/>
              <a:sym typeface="Cantarell"/>
            </a:endParaRPr>
          </a:p>
          <a:p>
            <a:pPr marL="0" lvl="0" indent="0" algn="just" rtl="0">
              <a:spcBef>
                <a:spcPts val="0"/>
              </a:spcBef>
              <a:spcAft>
                <a:spcPts val="0"/>
              </a:spcAft>
              <a:buNone/>
            </a:pPr>
            <a:r>
              <a:rPr lang="en">
                <a:latin typeface="Cantarell"/>
                <a:ea typeface="Cantarell"/>
                <a:cs typeface="Cantarell"/>
                <a:sym typeface="Cantarell"/>
              </a:rPr>
              <a:t>IC works on a constant frequency PWM signal which is oscillating at 180 kHz. By adjusting the duty cycle of the PWM, a variable output voltage can be obtained.</a:t>
            </a:r>
            <a:endParaRPr>
              <a:latin typeface="Cantarell"/>
              <a:ea typeface="Cantarell"/>
              <a:cs typeface="Cantarell"/>
              <a:sym typeface="Cantarell"/>
            </a:endParaRPr>
          </a:p>
        </p:txBody>
      </p:sp>
      <p:pic>
        <p:nvPicPr>
          <p:cNvPr id="402" name="Google Shape;402;p59"/>
          <p:cNvPicPr preferRelativeResize="0"/>
          <p:nvPr/>
        </p:nvPicPr>
        <p:blipFill>
          <a:blip r:embed="rId3">
            <a:alphaModFix/>
          </a:blip>
          <a:stretch>
            <a:fillRect/>
          </a:stretch>
        </p:blipFill>
        <p:spPr>
          <a:xfrm>
            <a:off x="2381325" y="2417175"/>
            <a:ext cx="4459550" cy="2149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0"/>
          <p:cNvSpPr txBox="1">
            <a:spLocks noGrp="1"/>
          </p:cNvSpPr>
          <p:nvPr>
            <p:ph type="title"/>
          </p:nvPr>
        </p:nvSpPr>
        <p:spPr>
          <a:xfrm>
            <a:off x="487650" y="-76900"/>
            <a:ext cx="8168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XL4015 - Circuit</a:t>
            </a:r>
            <a:endParaRPr sz="3500"/>
          </a:p>
        </p:txBody>
      </p:sp>
      <p:pic>
        <p:nvPicPr>
          <p:cNvPr id="408" name="Google Shape;408;p60"/>
          <p:cNvPicPr preferRelativeResize="0"/>
          <p:nvPr/>
        </p:nvPicPr>
        <p:blipFill rotWithShape="1">
          <a:blip r:embed="rId3">
            <a:alphaModFix/>
          </a:blip>
          <a:srcRect l="34918" t="31987" r="23292" b="31101"/>
          <a:stretch/>
        </p:blipFill>
        <p:spPr>
          <a:xfrm>
            <a:off x="1183749" y="638425"/>
            <a:ext cx="6776525" cy="42320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1"/>
          <p:cNvSpPr txBox="1">
            <a:spLocks noGrp="1"/>
          </p:cNvSpPr>
          <p:nvPr>
            <p:ph type="title"/>
          </p:nvPr>
        </p:nvSpPr>
        <p:spPr>
          <a:xfrm>
            <a:off x="720000" y="3032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215527A - Harischandra HBR</a:t>
            </a:r>
            <a:endParaRPr sz="2400">
              <a:latin typeface="Cinzel SemiBold"/>
              <a:ea typeface="Cinzel SemiBold"/>
              <a:cs typeface="Cinzel SemiBold"/>
              <a:sym typeface="Cinzel SemiBold"/>
            </a:endParaRPr>
          </a:p>
        </p:txBody>
      </p:sp>
      <p:sp>
        <p:nvSpPr>
          <p:cNvPr id="414" name="Google Shape;414;p61"/>
          <p:cNvSpPr txBox="1"/>
          <p:nvPr/>
        </p:nvSpPr>
        <p:spPr>
          <a:xfrm>
            <a:off x="1587650" y="1364600"/>
            <a:ext cx="66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ntarell"/>
              <a:ea typeface="Cantarell"/>
              <a:cs typeface="Cantarell"/>
              <a:sym typeface="Cantarell"/>
            </a:endParaRPr>
          </a:p>
        </p:txBody>
      </p:sp>
      <p:sp>
        <p:nvSpPr>
          <p:cNvPr id="415" name="Google Shape;415;p61"/>
          <p:cNvSpPr txBox="1"/>
          <p:nvPr/>
        </p:nvSpPr>
        <p:spPr>
          <a:xfrm>
            <a:off x="1394000" y="1010350"/>
            <a:ext cx="6987300" cy="1293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1200"/>
              </a:spcBef>
              <a:spcAft>
                <a:spcPts val="0"/>
              </a:spcAft>
              <a:buSzPts val="1800"/>
              <a:buFont typeface="Cantarell"/>
              <a:buChar char="❖"/>
            </a:pPr>
            <a:r>
              <a:rPr lang="en" sz="1800">
                <a:latin typeface="Cantarell"/>
                <a:ea typeface="Cantarell"/>
                <a:cs typeface="Cantarell"/>
                <a:sym typeface="Cantarell"/>
              </a:rPr>
              <a:t>Stepper Motors - 17HS3430</a:t>
            </a:r>
            <a:endParaRPr sz="1800">
              <a:latin typeface="Cantarell"/>
              <a:ea typeface="Cantarell"/>
              <a:cs typeface="Cantarell"/>
              <a:sym typeface="Cantarell"/>
            </a:endParaRPr>
          </a:p>
          <a:p>
            <a:pPr marL="457200" lvl="0" indent="-342900" algn="l" rtl="0">
              <a:lnSpc>
                <a:spcPct val="150000"/>
              </a:lnSpc>
              <a:spcBef>
                <a:spcPts val="0"/>
              </a:spcBef>
              <a:spcAft>
                <a:spcPts val="0"/>
              </a:spcAft>
              <a:buSzPts val="1800"/>
              <a:buFont typeface="Cantarell"/>
              <a:buChar char="❖"/>
            </a:pPr>
            <a:r>
              <a:rPr lang="en" sz="1800">
                <a:latin typeface="Cantarell"/>
                <a:ea typeface="Cantarell"/>
                <a:cs typeface="Cantarell"/>
                <a:sym typeface="Cantarell"/>
              </a:rPr>
              <a:t>Stepper Drivers - DRV8825</a:t>
            </a:r>
            <a:endParaRPr sz="1800">
              <a:latin typeface="Cantarell"/>
              <a:ea typeface="Cantarell"/>
              <a:cs typeface="Cantarell"/>
              <a:sym typeface="Cantarell"/>
            </a:endParaRPr>
          </a:p>
          <a:p>
            <a:pPr marL="457200" lvl="0" indent="-342900" algn="l" rtl="0">
              <a:lnSpc>
                <a:spcPct val="150000"/>
              </a:lnSpc>
              <a:spcBef>
                <a:spcPts val="0"/>
              </a:spcBef>
              <a:spcAft>
                <a:spcPts val="0"/>
              </a:spcAft>
              <a:buSzPts val="1800"/>
              <a:buFont typeface="Cantarell"/>
              <a:buChar char="❖"/>
            </a:pPr>
            <a:r>
              <a:rPr lang="en" sz="1800">
                <a:latin typeface="Cantarell"/>
                <a:ea typeface="Cantarell"/>
                <a:cs typeface="Cantarell"/>
                <a:sym typeface="Cantarell"/>
              </a:rPr>
              <a:t>Limit Switches</a:t>
            </a:r>
            <a:endParaRPr sz="1800">
              <a:latin typeface="Cantarell"/>
              <a:ea typeface="Cantarell"/>
              <a:cs typeface="Cantarell"/>
              <a:sym typeface="Cantar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8000">
              <a:schemeClr val="lt1"/>
            </a:gs>
            <a:gs pos="100000">
              <a:schemeClr val="accent1"/>
            </a:gs>
          </a:gsLst>
          <a:path path="circle">
            <a:fillToRect l="50000" t="50000" r="50000" b="50000"/>
          </a:path>
          <a:tileRect/>
        </a:gradFill>
        <a:effectLst/>
      </p:bgPr>
    </p:bg>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720000" y="177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inzel Medium"/>
                <a:ea typeface="Cinzel Medium"/>
                <a:cs typeface="Cinzel Medium"/>
                <a:sym typeface="Cinzel Medium"/>
              </a:rPr>
              <a:t>Problem in Brief</a:t>
            </a:r>
            <a:endParaRPr>
              <a:latin typeface="Cinzel Medium"/>
              <a:ea typeface="Cinzel Medium"/>
              <a:cs typeface="Cinzel Medium"/>
              <a:sym typeface="Cinzel Medium"/>
            </a:endParaRPr>
          </a:p>
        </p:txBody>
      </p:sp>
      <p:sp>
        <p:nvSpPr>
          <p:cNvPr id="193" name="Google Shape;193;p29"/>
          <p:cNvSpPr txBox="1"/>
          <p:nvPr/>
        </p:nvSpPr>
        <p:spPr>
          <a:xfrm>
            <a:off x="1140750" y="1007650"/>
            <a:ext cx="6862500" cy="3745500"/>
          </a:xfrm>
          <a:prstGeom prst="rect">
            <a:avLst/>
          </a:prstGeom>
          <a:noFill/>
          <a:ln>
            <a:noFill/>
          </a:ln>
        </p:spPr>
        <p:txBody>
          <a:bodyPr spcFirstLastPara="1" wrap="square" lIns="91425" tIns="91425" rIns="91425" bIns="91425" anchor="t" anchorCtr="0">
            <a:spAutoFit/>
          </a:bodyPr>
          <a:lstStyle/>
          <a:p>
            <a:pPr marL="457200" lvl="0" indent="-342900" algn="l" rtl="0">
              <a:lnSpc>
                <a:spcPct val="100000"/>
              </a:lnSpc>
              <a:spcBef>
                <a:spcPts val="1000"/>
              </a:spcBef>
              <a:spcAft>
                <a:spcPts val="0"/>
              </a:spcAft>
              <a:buClr>
                <a:schemeClr val="dk1"/>
              </a:buClr>
              <a:buSzPts val="1800"/>
              <a:buFont typeface="Cantarell"/>
              <a:buChar char="❏"/>
            </a:pPr>
            <a:r>
              <a:rPr lang="en" sz="1800">
                <a:solidFill>
                  <a:schemeClr val="dk1"/>
                </a:solidFill>
                <a:latin typeface="Cantarell"/>
                <a:ea typeface="Cantarell"/>
                <a:cs typeface="Cantarell"/>
                <a:sym typeface="Cantarell"/>
              </a:rPr>
              <a:t>When we engaging in chess physically, there must be another player to accompany us.</a:t>
            </a:r>
            <a:endParaRPr sz="1800">
              <a:solidFill>
                <a:schemeClr val="dk1"/>
              </a:solidFill>
              <a:latin typeface="Cantarell"/>
              <a:ea typeface="Cantarell"/>
              <a:cs typeface="Cantarell"/>
              <a:sym typeface="Cantarell"/>
            </a:endParaRPr>
          </a:p>
          <a:p>
            <a:pPr marL="457200" lvl="0" indent="-342900" algn="l" rtl="0">
              <a:spcBef>
                <a:spcPts val="1000"/>
              </a:spcBef>
              <a:spcAft>
                <a:spcPts val="0"/>
              </a:spcAft>
              <a:buClr>
                <a:schemeClr val="dk1"/>
              </a:buClr>
              <a:buSzPts val="1800"/>
              <a:buFont typeface="Cantarell"/>
              <a:buChar char="❏"/>
            </a:pPr>
            <a:r>
              <a:rPr lang="en" sz="1800">
                <a:solidFill>
                  <a:schemeClr val="dk1"/>
                </a:solidFill>
                <a:latin typeface="Cantarell"/>
                <a:ea typeface="Cantarell"/>
                <a:cs typeface="Cantarell"/>
                <a:sym typeface="Cantarell"/>
              </a:rPr>
              <a:t>In the absence of one player, we use online platforms to play chess.</a:t>
            </a:r>
            <a:endParaRPr sz="1800">
              <a:solidFill>
                <a:schemeClr val="dk1"/>
              </a:solidFill>
              <a:latin typeface="Cantarell"/>
              <a:ea typeface="Cantarell"/>
              <a:cs typeface="Cantarell"/>
              <a:sym typeface="Cantarell"/>
            </a:endParaRPr>
          </a:p>
          <a:p>
            <a:pPr marL="457200" lvl="0" indent="-342900" algn="l" rtl="0">
              <a:lnSpc>
                <a:spcPct val="100000"/>
              </a:lnSpc>
              <a:spcBef>
                <a:spcPts val="1000"/>
              </a:spcBef>
              <a:spcAft>
                <a:spcPts val="0"/>
              </a:spcAft>
              <a:buClr>
                <a:schemeClr val="dk1"/>
              </a:buClr>
              <a:buSzPts val="1800"/>
              <a:buFont typeface="Cantarell"/>
              <a:buChar char="❏"/>
            </a:pPr>
            <a:r>
              <a:rPr lang="en" sz="1800">
                <a:solidFill>
                  <a:schemeClr val="dk1"/>
                </a:solidFill>
                <a:latin typeface="Cantarell"/>
                <a:ea typeface="Cantarell"/>
                <a:cs typeface="Cantarell"/>
                <a:sym typeface="Cantarell"/>
              </a:rPr>
              <a:t>Playing chess on electronic devices can be frustrating and lead to excessive screen time.</a:t>
            </a:r>
            <a:endParaRPr sz="1800">
              <a:solidFill>
                <a:schemeClr val="dk1"/>
              </a:solidFill>
              <a:latin typeface="Cantarell"/>
              <a:ea typeface="Cantarell"/>
              <a:cs typeface="Cantarell"/>
              <a:sym typeface="Cantarell"/>
            </a:endParaRPr>
          </a:p>
          <a:p>
            <a:pPr marL="457200" lvl="0" indent="-342900" algn="l" rtl="0">
              <a:lnSpc>
                <a:spcPct val="100000"/>
              </a:lnSpc>
              <a:spcBef>
                <a:spcPts val="1000"/>
              </a:spcBef>
              <a:spcAft>
                <a:spcPts val="0"/>
              </a:spcAft>
              <a:buClr>
                <a:schemeClr val="dk1"/>
              </a:buClr>
              <a:buSzPts val="1800"/>
              <a:buFont typeface="Cantarell"/>
              <a:buChar char="❏"/>
            </a:pPr>
            <a:r>
              <a:rPr lang="en" sz="1800">
                <a:solidFill>
                  <a:schemeClr val="dk1"/>
                </a:solidFill>
                <a:latin typeface="Cantarell"/>
                <a:ea typeface="Cantarell"/>
                <a:cs typeface="Cantarell"/>
                <a:sym typeface="Cantarell"/>
              </a:rPr>
              <a:t>It may cause boredom, restlessness, eye strains, headaches,  and discomfort.</a:t>
            </a:r>
            <a:endParaRPr sz="1800">
              <a:solidFill>
                <a:schemeClr val="dk1"/>
              </a:solidFill>
              <a:latin typeface="Cantarell"/>
              <a:ea typeface="Cantarell"/>
              <a:cs typeface="Cantarell"/>
              <a:sym typeface="Cantarell"/>
            </a:endParaRPr>
          </a:p>
          <a:p>
            <a:pPr marL="457200" lvl="0" indent="-342900" algn="l" rtl="0">
              <a:lnSpc>
                <a:spcPct val="100000"/>
              </a:lnSpc>
              <a:spcBef>
                <a:spcPts val="1000"/>
              </a:spcBef>
              <a:spcAft>
                <a:spcPts val="0"/>
              </a:spcAft>
              <a:buClr>
                <a:schemeClr val="dk1"/>
              </a:buClr>
              <a:buSzPts val="1800"/>
              <a:buFont typeface="Cantarell"/>
              <a:buChar char="❏"/>
            </a:pPr>
            <a:r>
              <a:rPr lang="en" sz="1800">
                <a:solidFill>
                  <a:schemeClr val="dk1"/>
                </a:solidFill>
                <a:latin typeface="Cantarell"/>
                <a:ea typeface="Cantarell"/>
                <a:cs typeface="Cantarell"/>
                <a:sym typeface="Cantarell"/>
              </a:rPr>
              <a:t>Playing chess on a physical chess board can offer improved spatial awareness, and a more enjoyable experience.</a:t>
            </a:r>
            <a:endParaRPr sz="1800">
              <a:solidFill>
                <a:schemeClr val="dk1"/>
              </a:solidFill>
              <a:latin typeface="Cantarell"/>
              <a:ea typeface="Cantarell"/>
              <a:cs typeface="Cantarell"/>
              <a:sym typeface="Cantare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2"/>
          <p:cNvSpPr txBox="1"/>
          <p:nvPr/>
        </p:nvSpPr>
        <p:spPr>
          <a:xfrm>
            <a:off x="3654150" y="1031075"/>
            <a:ext cx="5000100" cy="184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Rated Current -  0.4A</a:t>
            </a: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Phase Resistance  - 30 ohm</a:t>
            </a: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Phase inductance  -  35mH</a:t>
            </a: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Min Holding Torque  - 28Ncm</a:t>
            </a: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Max Detent Torque  -  1.6Ncm</a:t>
            </a: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Step angle - 1.8 deg</a:t>
            </a:r>
            <a:endParaRPr sz="1800">
              <a:latin typeface="Cantarell"/>
              <a:ea typeface="Cantarell"/>
              <a:cs typeface="Cantarell"/>
              <a:sym typeface="Cantarell"/>
            </a:endParaRPr>
          </a:p>
        </p:txBody>
      </p:sp>
      <p:sp>
        <p:nvSpPr>
          <p:cNvPr id="421" name="Google Shape;421;p62"/>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Stepper Motor x2 - 17HS3430 Hybrid</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pic>
        <p:nvPicPr>
          <p:cNvPr id="422" name="Google Shape;422;p62"/>
          <p:cNvPicPr preferRelativeResize="0"/>
          <p:nvPr/>
        </p:nvPicPr>
        <p:blipFill>
          <a:blip r:embed="rId3">
            <a:alphaModFix/>
          </a:blip>
          <a:stretch>
            <a:fillRect/>
          </a:stretch>
        </p:blipFill>
        <p:spPr>
          <a:xfrm>
            <a:off x="754250" y="963725"/>
            <a:ext cx="2458350" cy="2436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3"/>
          <p:cNvSpPr txBox="1"/>
          <p:nvPr/>
        </p:nvSpPr>
        <p:spPr>
          <a:xfrm>
            <a:off x="3928650" y="1077275"/>
            <a:ext cx="50001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Cantarell"/>
                <a:ea typeface="Cantarell"/>
                <a:cs typeface="Cantarell"/>
                <a:sym typeface="Cantarell"/>
              </a:rPr>
              <a:t>The Stator of the motor:</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This contains two independent coil sets.</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When a one coil set is energized a magnetic field is generated giving north and south poles to different coil sets.</a:t>
            </a:r>
            <a:endParaRPr sz="1800">
              <a:latin typeface="Cantarell"/>
              <a:ea typeface="Cantarell"/>
              <a:cs typeface="Cantarell"/>
              <a:sym typeface="Cantarell"/>
            </a:endParaRPr>
          </a:p>
          <a:p>
            <a:pPr marL="9144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Coils in a coil set that are aligned gets the same polarity.</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p:txBody>
      </p:sp>
      <p:sp>
        <p:nvSpPr>
          <p:cNvPr id="428" name="Google Shape;428;p63"/>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Internal Mechanism</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pic>
        <p:nvPicPr>
          <p:cNvPr id="429" name="Google Shape;429;p63"/>
          <p:cNvPicPr preferRelativeResize="0"/>
          <p:nvPr/>
        </p:nvPicPr>
        <p:blipFill>
          <a:blip r:embed="rId3">
            <a:alphaModFix/>
          </a:blip>
          <a:stretch>
            <a:fillRect/>
          </a:stretch>
        </p:blipFill>
        <p:spPr>
          <a:xfrm>
            <a:off x="653248" y="889075"/>
            <a:ext cx="3146256" cy="2419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4"/>
          <p:cNvSpPr txBox="1"/>
          <p:nvPr/>
        </p:nvSpPr>
        <p:spPr>
          <a:xfrm>
            <a:off x="3928650" y="1077275"/>
            <a:ext cx="50001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Cantarell"/>
                <a:ea typeface="Cantarell"/>
                <a:cs typeface="Cantarell"/>
                <a:sym typeface="Cantarell"/>
              </a:rPr>
              <a:t>The Rotor of the motor:</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This contains two end caps and a magnet.</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Each end cap has teeth and one end cap is polarized north and the other south.</a:t>
            </a:r>
            <a:endParaRPr sz="1800">
              <a:latin typeface="Cantarell"/>
              <a:ea typeface="Cantarell"/>
              <a:cs typeface="Cantarell"/>
              <a:sym typeface="Cantarell"/>
            </a:endParaRPr>
          </a:p>
          <a:p>
            <a:pPr marL="9144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This is called a hybrid motor.</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p:txBody>
      </p:sp>
      <p:sp>
        <p:nvSpPr>
          <p:cNvPr id="435" name="Google Shape;435;p64"/>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Internal Mechanism</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pic>
        <p:nvPicPr>
          <p:cNvPr id="436" name="Google Shape;436;p64"/>
          <p:cNvPicPr preferRelativeResize="0"/>
          <p:nvPr/>
        </p:nvPicPr>
        <p:blipFill>
          <a:blip r:embed="rId3">
            <a:alphaModFix/>
          </a:blip>
          <a:stretch>
            <a:fillRect/>
          </a:stretch>
        </p:blipFill>
        <p:spPr>
          <a:xfrm>
            <a:off x="518975" y="1077275"/>
            <a:ext cx="3221476" cy="2101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5"/>
          <p:cNvSpPr txBox="1"/>
          <p:nvPr/>
        </p:nvSpPr>
        <p:spPr>
          <a:xfrm>
            <a:off x="3928650" y="1077275"/>
            <a:ext cx="50001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The stator also have teeth.</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But the stator have few less teeth than the rotor.</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These teeth on the stator are arranged into four groups.</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p:txBody>
      </p:sp>
      <p:sp>
        <p:nvSpPr>
          <p:cNvPr id="442" name="Google Shape;442;p65"/>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Internal Mechanism</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pic>
        <p:nvPicPr>
          <p:cNvPr id="443" name="Google Shape;443;p65"/>
          <p:cNvPicPr preferRelativeResize="0"/>
          <p:nvPr/>
        </p:nvPicPr>
        <p:blipFill rotWithShape="1">
          <a:blip r:embed="rId3">
            <a:alphaModFix/>
          </a:blip>
          <a:srcRect l="7680"/>
          <a:stretch/>
        </p:blipFill>
        <p:spPr>
          <a:xfrm>
            <a:off x="601850" y="1229675"/>
            <a:ext cx="3174400" cy="1885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6"/>
          <p:cNvSpPr txBox="1"/>
          <p:nvPr/>
        </p:nvSpPr>
        <p:spPr>
          <a:xfrm>
            <a:off x="4141175" y="1051563"/>
            <a:ext cx="5000100" cy="2678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The stator teeth groups are arranged in a way such that:</a:t>
            </a:r>
            <a:endParaRPr sz="1800">
              <a:latin typeface="Cantarell"/>
              <a:ea typeface="Cantarell"/>
              <a:cs typeface="Cantarell"/>
              <a:sym typeface="Cantarell"/>
            </a:endParaRPr>
          </a:p>
          <a:p>
            <a:pPr marL="457200" lvl="0" indent="0" algn="l" rtl="0">
              <a:spcBef>
                <a:spcPts val="0"/>
              </a:spcBef>
              <a:spcAft>
                <a:spcPts val="0"/>
              </a:spcAft>
              <a:buNone/>
            </a:pPr>
            <a:r>
              <a:rPr lang="en" sz="1800">
                <a:latin typeface="Cantarell"/>
                <a:ea typeface="Cantarell"/>
                <a:cs typeface="Cantarell"/>
                <a:sym typeface="Cantarell"/>
              </a:rPr>
              <a:t>	</a:t>
            </a: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One group is aligned with the rotor teeth.</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One group is not aligned with rotor teeth.</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Two groups are half aligned with rotor  .   .      teeth.            </a:t>
            </a:r>
            <a:endParaRPr sz="1800">
              <a:latin typeface="Cantarell"/>
              <a:ea typeface="Cantarell"/>
              <a:cs typeface="Cantarell"/>
              <a:sym typeface="Cantarell"/>
            </a:endParaRPr>
          </a:p>
        </p:txBody>
      </p:sp>
      <p:sp>
        <p:nvSpPr>
          <p:cNvPr id="449" name="Google Shape;449;p66"/>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Internal Mechanism</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pic>
        <p:nvPicPr>
          <p:cNvPr id="450" name="Google Shape;450;p66"/>
          <p:cNvPicPr preferRelativeResize="0"/>
          <p:nvPr/>
        </p:nvPicPr>
        <p:blipFill>
          <a:blip r:embed="rId3">
            <a:alphaModFix/>
          </a:blip>
          <a:stretch>
            <a:fillRect/>
          </a:stretch>
        </p:blipFill>
        <p:spPr>
          <a:xfrm>
            <a:off x="547275" y="1229675"/>
            <a:ext cx="3593900" cy="2044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7"/>
          <p:cNvSpPr txBox="1"/>
          <p:nvPr/>
        </p:nvSpPr>
        <p:spPr>
          <a:xfrm>
            <a:off x="95450" y="1077263"/>
            <a:ext cx="5000100" cy="4063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When a one coil is energized the coils take a magnetized pattern as shown.</a:t>
            </a:r>
            <a:endParaRPr sz="1800">
              <a:latin typeface="Cantarell"/>
              <a:ea typeface="Cantarell"/>
              <a:cs typeface="Cantarell"/>
              <a:sym typeface="Cantarell"/>
            </a:endParaRPr>
          </a:p>
          <a:p>
            <a:pPr marL="457200" lvl="0" indent="0" algn="l" rtl="0">
              <a:spcBef>
                <a:spcPts val="0"/>
              </a:spcBef>
              <a:spcAft>
                <a:spcPts val="0"/>
              </a:spcAft>
              <a:buNone/>
            </a:pPr>
            <a:r>
              <a:rPr lang="en" sz="1800">
                <a:latin typeface="Cantarell"/>
                <a:ea typeface="Cantarell"/>
                <a:cs typeface="Cantarell"/>
                <a:sym typeface="Cantarell"/>
              </a:rPr>
              <a:t>	</a:t>
            </a: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The north magnetized stator teeth are aligned with south magnetized rotor teeth.</a:t>
            </a: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Thus the rotor is kept in a holding position by the coil magnets. </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solidFill>
                  <a:schemeClr val="dk1"/>
                </a:solidFill>
                <a:latin typeface="Cantarell"/>
                <a:ea typeface="Cantarell"/>
                <a:cs typeface="Cantarell"/>
                <a:sym typeface="Cantarell"/>
              </a:rPr>
              <a:t>(The same polarity poles are kept unaligned)</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a:t>
            </a:r>
            <a:endParaRPr sz="1800">
              <a:latin typeface="Cantarell"/>
              <a:ea typeface="Cantarell"/>
              <a:cs typeface="Cantarell"/>
              <a:sym typeface="Cantarell"/>
            </a:endParaRPr>
          </a:p>
        </p:txBody>
      </p:sp>
      <p:sp>
        <p:nvSpPr>
          <p:cNvPr id="456" name="Google Shape;456;p67"/>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Internal Mechanism</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pic>
        <p:nvPicPr>
          <p:cNvPr id="457" name="Google Shape;457;p67"/>
          <p:cNvPicPr preferRelativeResize="0"/>
          <p:nvPr/>
        </p:nvPicPr>
        <p:blipFill rotWithShape="1">
          <a:blip r:embed="rId3">
            <a:alphaModFix/>
          </a:blip>
          <a:srcRect l="4286" r="12808"/>
          <a:stretch/>
        </p:blipFill>
        <p:spPr>
          <a:xfrm>
            <a:off x="5265225" y="1077275"/>
            <a:ext cx="3592100" cy="2535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8"/>
          <p:cNvSpPr txBox="1"/>
          <p:nvPr/>
        </p:nvSpPr>
        <p:spPr>
          <a:xfrm>
            <a:off x="95450" y="1077263"/>
            <a:ext cx="5000100" cy="4340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When the other coil set is energized , due to the attraction of the opposite poles, the rotor will rotate 1.8 degrees.</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And a previously half aligned stator teeth set will no be aligned with the rotor teeth.</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In this manner, by energizing two coil sets one after another in opposite directions, the rotor will rotate by taking steps of 1.8 degrees.</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a:t>
            </a:r>
            <a:endParaRPr sz="1800">
              <a:latin typeface="Cantarell"/>
              <a:ea typeface="Cantarell"/>
              <a:cs typeface="Cantarell"/>
              <a:sym typeface="Cantarell"/>
            </a:endParaRPr>
          </a:p>
        </p:txBody>
      </p:sp>
      <p:sp>
        <p:nvSpPr>
          <p:cNvPr id="463" name="Google Shape;463;p68"/>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Internal Mechanism - rotation</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pic>
        <p:nvPicPr>
          <p:cNvPr id="464" name="Google Shape;464;p68"/>
          <p:cNvPicPr preferRelativeResize="0"/>
          <p:nvPr/>
        </p:nvPicPr>
        <p:blipFill>
          <a:blip r:embed="rId3">
            <a:alphaModFix/>
          </a:blip>
          <a:stretch>
            <a:fillRect/>
          </a:stretch>
        </p:blipFill>
        <p:spPr>
          <a:xfrm>
            <a:off x="5224250" y="919400"/>
            <a:ext cx="2857500" cy="1962150"/>
          </a:xfrm>
          <a:prstGeom prst="rect">
            <a:avLst/>
          </a:prstGeom>
          <a:noFill/>
          <a:ln>
            <a:noFill/>
          </a:ln>
        </p:spPr>
      </p:pic>
      <p:pic>
        <p:nvPicPr>
          <p:cNvPr id="465" name="Google Shape;465;p68"/>
          <p:cNvPicPr preferRelativeResize="0"/>
          <p:nvPr/>
        </p:nvPicPr>
        <p:blipFill>
          <a:blip r:embed="rId4">
            <a:alphaModFix/>
          </a:blip>
          <a:stretch>
            <a:fillRect/>
          </a:stretch>
        </p:blipFill>
        <p:spPr>
          <a:xfrm>
            <a:off x="5283750" y="2998150"/>
            <a:ext cx="3390900" cy="1857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9"/>
          <p:cNvSpPr txBox="1"/>
          <p:nvPr/>
        </p:nvSpPr>
        <p:spPr>
          <a:xfrm>
            <a:off x="95450" y="1077275"/>
            <a:ext cx="8487300" cy="3786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By energizing both the coil sets in a way where both the adjacent stator teeth sets have the polarity to attract the rotor teeth then the rotor will only rotate a half of its original step.</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By using a more advanced driver this can be taken further by adjusting the current intensity of the coil sets with high precision in order to reduce the step angle.</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In this manner the step angle can be reduced upto 1/32 of the original step angle.</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a:t>
            </a:r>
            <a:endParaRPr sz="1800">
              <a:latin typeface="Cantarell"/>
              <a:ea typeface="Cantarell"/>
              <a:cs typeface="Cantarell"/>
              <a:sym typeface="Cantarell"/>
            </a:endParaRPr>
          </a:p>
        </p:txBody>
      </p:sp>
      <p:sp>
        <p:nvSpPr>
          <p:cNvPr id="471" name="Google Shape;471;p69"/>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Internal Mechanism - MicroStepping</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0"/>
          <p:cNvSpPr txBox="1"/>
          <p:nvPr/>
        </p:nvSpPr>
        <p:spPr>
          <a:xfrm>
            <a:off x="95450" y="1077275"/>
            <a:ext cx="5769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Operating Voltage (logic) - 3 - 5.25V</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Operating Voltage (Vmot) - 12 -24V</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Max Current - 2.5A</a:t>
            </a: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a:t>
            </a:r>
            <a:endParaRPr sz="1800">
              <a:latin typeface="Cantarell"/>
              <a:ea typeface="Cantarell"/>
              <a:cs typeface="Cantarell"/>
              <a:sym typeface="Cantarell"/>
            </a:endParaRPr>
          </a:p>
        </p:txBody>
      </p:sp>
      <p:sp>
        <p:nvSpPr>
          <p:cNvPr id="477" name="Google Shape;477;p70"/>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Stepper Motor Driver</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pic>
        <p:nvPicPr>
          <p:cNvPr id="478" name="Google Shape;478;p70"/>
          <p:cNvPicPr preferRelativeResize="0"/>
          <p:nvPr/>
        </p:nvPicPr>
        <p:blipFill>
          <a:blip r:embed="rId3">
            <a:alphaModFix/>
          </a:blip>
          <a:stretch>
            <a:fillRect/>
          </a:stretch>
        </p:blipFill>
        <p:spPr>
          <a:xfrm>
            <a:off x="5440100" y="1077275"/>
            <a:ext cx="3515352" cy="2745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482"/>
        <p:cNvGrpSpPr/>
        <p:nvPr/>
      </p:nvGrpSpPr>
      <p:grpSpPr>
        <a:xfrm>
          <a:off x="0" y="0"/>
          <a:ext cx="0" cy="0"/>
          <a:chOff x="0" y="0"/>
          <a:chExt cx="0" cy="0"/>
        </a:xfrm>
      </p:grpSpPr>
      <p:sp>
        <p:nvSpPr>
          <p:cNvPr id="483" name="Google Shape;483;p71"/>
          <p:cNvSpPr txBox="1"/>
          <p:nvPr/>
        </p:nvSpPr>
        <p:spPr>
          <a:xfrm>
            <a:off x="712200" y="148025"/>
            <a:ext cx="7719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chemeClr val="lt1"/>
                </a:solidFill>
                <a:latin typeface="Cinzel Medium"/>
                <a:ea typeface="Cinzel Medium"/>
                <a:cs typeface="Cinzel Medium"/>
                <a:sym typeface="Cinzel Medium"/>
              </a:rPr>
              <a:t>Driver connections</a:t>
            </a:r>
            <a:endParaRPr sz="2200">
              <a:solidFill>
                <a:schemeClr val="lt1"/>
              </a:solidFill>
              <a:latin typeface="Cinzel Medium"/>
              <a:ea typeface="Cinzel Medium"/>
              <a:cs typeface="Cinzel Medium"/>
              <a:sym typeface="Cinzel Medium"/>
            </a:endParaRPr>
          </a:p>
        </p:txBody>
      </p:sp>
      <p:pic>
        <p:nvPicPr>
          <p:cNvPr id="484" name="Google Shape;484;p71"/>
          <p:cNvPicPr preferRelativeResize="0"/>
          <p:nvPr/>
        </p:nvPicPr>
        <p:blipFill rotWithShape="1">
          <a:blip r:embed="rId3">
            <a:alphaModFix/>
          </a:blip>
          <a:srcRect t="6032"/>
          <a:stretch/>
        </p:blipFill>
        <p:spPr>
          <a:xfrm flipH="1">
            <a:off x="-172310" y="2669018"/>
            <a:ext cx="1040708" cy="2121382"/>
          </a:xfrm>
          <a:prstGeom prst="rect">
            <a:avLst/>
          </a:prstGeom>
          <a:noFill/>
          <a:ln>
            <a:noFill/>
          </a:ln>
          <a:effectLst>
            <a:reflection stA="50000" endPos="30000" fadeDir="5400012" sy="-100000" algn="bl" rotWithShape="0"/>
          </a:effectLst>
        </p:spPr>
      </p:pic>
      <p:pic>
        <p:nvPicPr>
          <p:cNvPr id="485" name="Google Shape;485;p71"/>
          <p:cNvPicPr preferRelativeResize="0"/>
          <p:nvPr/>
        </p:nvPicPr>
        <p:blipFill rotWithShape="1">
          <a:blip r:embed="rId3">
            <a:alphaModFix/>
          </a:blip>
          <a:srcRect t="6032"/>
          <a:stretch/>
        </p:blipFill>
        <p:spPr>
          <a:xfrm>
            <a:off x="8273240" y="2669018"/>
            <a:ext cx="1040708" cy="2121382"/>
          </a:xfrm>
          <a:prstGeom prst="rect">
            <a:avLst/>
          </a:prstGeom>
          <a:noFill/>
          <a:ln>
            <a:noFill/>
          </a:ln>
          <a:effectLst>
            <a:reflection stA="50000" endPos="30000" fadeDir="5400012" sy="-100000" algn="bl" rotWithShape="0"/>
          </a:effectLst>
        </p:spPr>
      </p:pic>
      <p:pic>
        <p:nvPicPr>
          <p:cNvPr id="486" name="Google Shape;486;p71"/>
          <p:cNvPicPr preferRelativeResize="0"/>
          <p:nvPr/>
        </p:nvPicPr>
        <p:blipFill>
          <a:blip r:embed="rId4">
            <a:alphaModFix/>
          </a:blip>
          <a:stretch>
            <a:fillRect/>
          </a:stretch>
        </p:blipFill>
        <p:spPr>
          <a:xfrm>
            <a:off x="970626" y="771275"/>
            <a:ext cx="6917800" cy="2933725"/>
          </a:xfrm>
          <a:prstGeom prst="rect">
            <a:avLst/>
          </a:prstGeom>
          <a:noFill/>
          <a:ln>
            <a:noFill/>
          </a:ln>
        </p:spPr>
      </p:pic>
      <p:sp>
        <p:nvSpPr>
          <p:cNvPr id="487" name="Google Shape;487;p71"/>
          <p:cNvSpPr txBox="1"/>
          <p:nvPr/>
        </p:nvSpPr>
        <p:spPr>
          <a:xfrm>
            <a:off x="1142725" y="4240250"/>
            <a:ext cx="657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Cantarell"/>
                <a:ea typeface="Cantarell"/>
                <a:cs typeface="Cantarell"/>
                <a:sym typeface="Cantarell"/>
              </a:rPr>
              <a:t>All the Micro Step Pins are given high in order to achieve 1/32 microstepping</a:t>
            </a:r>
            <a:endParaRPr>
              <a:solidFill>
                <a:schemeClr val="accent2"/>
              </a:solidFill>
              <a:latin typeface="Cantarell"/>
              <a:ea typeface="Cantarell"/>
              <a:cs typeface="Cantarell"/>
              <a:sym typeface="Cantare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1317900" y="335525"/>
            <a:ext cx="6508200" cy="7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latin typeface="Cinzel Medium"/>
                <a:ea typeface="Cinzel Medium"/>
                <a:cs typeface="Cinzel Medium"/>
                <a:sym typeface="Cinzel Medium"/>
              </a:rPr>
              <a:t>Aim and Objectives</a:t>
            </a:r>
            <a:endParaRPr sz="3500">
              <a:latin typeface="Cinzel Medium"/>
              <a:ea typeface="Cinzel Medium"/>
              <a:cs typeface="Cinzel Medium"/>
              <a:sym typeface="Cinzel Medium"/>
            </a:endParaRPr>
          </a:p>
        </p:txBody>
      </p:sp>
      <p:sp>
        <p:nvSpPr>
          <p:cNvPr id="199" name="Google Shape;199;p30"/>
          <p:cNvSpPr txBox="1"/>
          <p:nvPr/>
        </p:nvSpPr>
        <p:spPr>
          <a:xfrm>
            <a:off x="1836600" y="1243500"/>
            <a:ext cx="5470800" cy="344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u="sng">
                <a:solidFill>
                  <a:schemeClr val="lt1"/>
                </a:solidFill>
                <a:latin typeface="Cinzel Medium"/>
                <a:ea typeface="Cinzel Medium"/>
                <a:cs typeface="Cinzel Medium"/>
                <a:sym typeface="Cinzel Medium"/>
              </a:rPr>
              <a:t>Aim</a:t>
            </a:r>
            <a:endParaRPr sz="1700" u="sng">
              <a:solidFill>
                <a:schemeClr val="lt1"/>
              </a:solidFill>
              <a:latin typeface="Cinzel Medium"/>
              <a:ea typeface="Cinzel Medium"/>
              <a:cs typeface="Cinzel Medium"/>
              <a:sym typeface="Cinzel Medium"/>
            </a:endParaRPr>
          </a:p>
          <a:p>
            <a:pPr marL="0" lvl="0" indent="0" algn="ctr" rtl="0">
              <a:lnSpc>
                <a:spcPct val="115000"/>
              </a:lnSpc>
              <a:spcBef>
                <a:spcPts val="0"/>
              </a:spcBef>
              <a:spcAft>
                <a:spcPts val="0"/>
              </a:spcAft>
              <a:buNone/>
            </a:pPr>
            <a:r>
              <a:rPr lang="en" sz="1500">
                <a:solidFill>
                  <a:schemeClr val="lt1"/>
                </a:solidFill>
                <a:latin typeface="Cantarell"/>
                <a:ea typeface="Cantarell"/>
                <a:cs typeface="Cantarell"/>
                <a:sym typeface="Cantarell"/>
              </a:rPr>
              <a:t>To develop and implement an autonomous chess board for casual players, providing an entertaining and interactive experience at events such as exhibitions, fairs, and carnivals.</a:t>
            </a:r>
            <a:endParaRPr sz="1500">
              <a:solidFill>
                <a:schemeClr val="lt1"/>
              </a:solidFill>
              <a:latin typeface="Cantarell"/>
              <a:ea typeface="Cantarell"/>
              <a:cs typeface="Cantarell"/>
              <a:sym typeface="Cantarell"/>
            </a:endParaRPr>
          </a:p>
          <a:p>
            <a:pPr marL="0" lvl="0" indent="0" algn="l" rtl="0">
              <a:lnSpc>
                <a:spcPct val="115000"/>
              </a:lnSpc>
              <a:spcBef>
                <a:spcPts val="0"/>
              </a:spcBef>
              <a:spcAft>
                <a:spcPts val="0"/>
              </a:spcAft>
              <a:buNone/>
            </a:pPr>
            <a:endParaRPr sz="1700" u="sng">
              <a:solidFill>
                <a:schemeClr val="lt1"/>
              </a:solidFill>
              <a:latin typeface="Cinzel Medium"/>
              <a:ea typeface="Cinzel Medium"/>
              <a:cs typeface="Cinzel Medium"/>
              <a:sym typeface="Cinzel Medium"/>
            </a:endParaRPr>
          </a:p>
          <a:p>
            <a:pPr marL="0" lvl="0" indent="0" algn="l" rtl="0">
              <a:lnSpc>
                <a:spcPct val="115000"/>
              </a:lnSpc>
              <a:spcBef>
                <a:spcPts val="0"/>
              </a:spcBef>
              <a:spcAft>
                <a:spcPts val="0"/>
              </a:spcAft>
              <a:buClr>
                <a:schemeClr val="dk1"/>
              </a:buClr>
              <a:buSzPts val="1100"/>
              <a:buFont typeface="Arial"/>
              <a:buNone/>
            </a:pPr>
            <a:r>
              <a:rPr lang="en" sz="1700" u="sng">
                <a:solidFill>
                  <a:schemeClr val="lt1"/>
                </a:solidFill>
                <a:latin typeface="Cinzel Medium"/>
                <a:ea typeface="Cinzel Medium"/>
                <a:cs typeface="Cinzel Medium"/>
                <a:sym typeface="Cinzel Medium"/>
              </a:rPr>
              <a:t>Objectives</a:t>
            </a:r>
            <a:endParaRPr sz="1700" u="sng">
              <a:solidFill>
                <a:schemeClr val="lt1"/>
              </a:solidFill>
              <a:latin typeface="Cinzel Medium"/>
              <a:ea typeface="Cinzel Medium"/>
              <a:cs typeface="Cinzel Medium"/>
              <a:sym typeface="Cinzel Medium"/>
            </a:endParaRPr>
          </a:p>
          <a:p>
            <a:pPr marL="457200" lvl="0" indent="-323850" algn="l" rtl="0">
              <a:lnSpc>
                <a:spcPct val="115000"/>
              </a:lnSpc>
              <a:spcBef>
                <a:spcPts val="0"/>
              </a:spcBef>
              <a:spcAft>
                <a:spcPts val="0"/>
              </a:spcAft>
              <a:buClr>
                <a:schemeClr val="lt1"/>
              </a:buClr>
              <a:buSzPts val="1500"/>
              <a:buFont typeface="Cantarell"/>
              <a:buChar char="●"/>
            </a:pPr>
            <a:r>
              <a:rPr lang="en" sz="1500">
                <a:solidFill>
                  <a:schemeClr val="lt1"/>
                </a:solidFill>
                <a:latin typeface="Cantarell"/>
                <a:ea typeface="Cantarell"/>
                <a:cs typeface="Cantarell"/>
                <a:sym typeface="Cantarell"/>
              </a:rPr>
              <a:t>Auto move computer side pieces according to the chess algorithm </a:t>
            </a:r>
            <a:endParaRPr sz="1500">
              <a:solidFill>
                <a:schemeClr val="lt1"/>
              </a:solidFill>
              <a:latin typeface="Cantarell"/>
              <a:ea typeface="Cantarell"/>
              <a:cs typeface="Cantarell"/>
              <a:sym typeface="Cantarell"/>
            </a:endParaRPr>
          </a:p>
          <a:p>
            <a:pPr marL="457200" lvl="0" indent="-323850" algn="l" rtl="0">
              <a:lnSpc>
                <a:spcPct val="115000"/>
              </a:lnSpc>
              <a:spcBef>
                <a:spcPts val="0"/>
              </a:spcBef>
              <a:spcAft>
                <a:spcPts val="0"/>
              </a:spcAft>
              <a:buClr>
                <a:schemeClr val="lt1"/>
              </a:buClr>
              <a:buSzPts val="1500"/>
              <a:buFont typeface="Cantarell"/>
              <a:buChar char="●"/>
            </a:pPr>
            <a:r>
              <a:rPr lang="en" sz="1500">
                <a:solidFill>
                  <a:schemeClr val="lt1"/>
                </a:solidFill>
                <a:latin typeface="Cantarell"/>
                <a:ea typeface="Cantarell"/>
                <a:cs typeface="Cantarell"/>
                <a:sym typeface="Cantarell"/>
              </a:rPr>
              <a:t>Identify user movements </a:t>
            </a:r>
            <a:endParaRPr sz="1500">
              <a:solidFill>
                <a:schemeClr val="lt1"/>
              </a:solidFill>
              <a:latin typeface="Cantarell"/>
              <a:ea typeface="Cantarell"/>
              <a:cs typeface="Cantarell"/>
              <a:sym typeface="Cantarell"/>
            </a:endParaRPr>
          </a:p>
          <a:p>
            <a:pPr marL="457200" lvl="0" indent="-323850" algn="l" rtl="0">
              <a:lnSpc>
                <a:spcPct val="115000"/>
              </a:lnSpc>
              <a:spcBef>
                <a:spcPts val="0"/>
              </a:spcBef>
              <a:spcAft>
                <a:spcPts val="0"/>
              </a:spcAft>
              <a:buClr>
                <a:schemeClr val="lt1"/>
              </a:buClr>
              <a:buSzPts val="1500"/>
              <a:buFont typeface="Cantarell"/>
              <a:buChar char="●"/>
            </a:pPr>
            <a:r>
              <a:rPr lang="en" sz="1500">
                <a:solidFill>
                  <a:schemeClr val="lt1"/>
                </a:solidFill>
                <a:latin typeface="Cantarell"/>
                <a:ea typeface="Cantarell"/>
                <a:cs typeface="Cantarell"/>
                <a:sym typeface="Cantarell"/>
              </a:rPr>
              <a:t>Display a chess clock </a:t>
            </a:r>
            <a:endParaRPr sz="1500">
              <a:solidFill>
                <a:schemeClr val="lt1"/>
              </a:solidFill>
              <a:latin typeface="Cantarell"/>
              <a:ea typeface="Cantarell"/>
              <a:cs typeface="Cantarell"/>
              <a:sym typeface="Cantarell"/>
            </a:endParaRPr>
          </a:p>
          <a:p>
            <a:pPr marL="457200" lvl="0" indent="-323850" algn="l" rtl="0">
              <a:lnSpc>
                <a:spcPct val="115000"/>
              </a:lnSpc>
              <a:spcBef>
                <a:spcPts val="0"/>
              </a:spcBef>
              <a:spcAft>
                <a:spcPts val="0"/>
              </a:spcAft>
              <a:buClr>
                <a:schemeClr val="lt1"/>
              </a:buClr>
              <a:buSzPts val="1500"/>
              <a:buFont typeface="Cantarell"/>
              <a:buChar char="●"/>
            </a:pPr>
            <a:r>
              <a:rPr lang="en" sz="1500">
                <a:solidFill>
                  <a:schemeClr val="lt1"/>
                </a:solidFill>
                <a:latin typeface="Cantarell"/>
                <a:ea typeface="Cantarell"/>
                <a:cs typeface="Cantarell"/>
                <a:sym typeface="Cantarell"/>
              </a:rPr>
              <a:t>Give a menu to interact with the system</a:t>
            </a:r>
            <a:endParaRPr sz="1500">
              <a:solidFill>
                <a:schemeClr val="lt1"/>
              </a:solidFill>
              <a:latin typeface="Cantarell"/>
              <a:ea typeface="Cantarell"/>
              <a:cs typeface="Cantarell"/>
              <a:sym typeface="Cantare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491"/>
        <p:cNvGrpSpPr/>
        <p:nvPr/>
      </p:nvGrpSpPr>
      <p:grpSpPr>
        <a:xfrm>
          <a:off x="0" y="0"/>
          <a:ext cx="0" cy="0"/>
          <a:chOff x="0" y="0"/>
          <a:chExt cx="0" cy="0"/>
        </a:xfrm>
      </p:grpSpPr>
      <p:pic>
        <p:nvPicPr>
          <p:cNvPr id="492" name="Google Shape;492;p72"/>
          <p:cNvPicPr preferRelativeResize="0"/>
          <p:nvPr/>
        </p:nvPicPr>
        <p:blipFill rotWithShape="1">
          <a:blip r:embed="rId3">
            <a:alphaModFix/>
          </a:blip>
          <a:srcRect t="6032"/>
          <a:stretch/>
        </p:blipFill>
        <p:spPr>
          <a:xfrm flipH="1">
            <a:off x="-172310" y="2669018"/>
            <a:ext cx="1040708" cy="2121382"/>
          </a:xfrm>
          <a:prstGeom prst="rect">
            <a:avLst/>
          </a:prstGeom>
          <a:noFill/>
          <a:ln>
            <a:noFill/>
          </a:ln>
          <a:effectLst>
            <a:reflection stA="50000" endPos="30000" fadeDir="5400012" sy="-100000" algn="bl" rotWithShape="0"/>
          </a:effectLst>
        </p:spPr>
      </p:pic>
      <p:pic>
        <p:nvPicPr>
          <p:cNvPr id="493" name="Google Shape;493;p72"/>
          <p:cNvPicPr preferRelativeResize="0"/>
          <p:nvPr/>
        </p:nvPicPr>
        <p:blipFill rotWithShape="1">
          <a:blip r:embed="rId3">
            <a:alphaModFix/>
          </a:blip>
          <a:srcRect t="6032"/>
          <a:stretch/>
        </p:blipFill>
        <p:spPr>
          <a:xfrm>
            <a:off x="8273240" y="2669018"/>
            <a:ext cx="1040708" cy="2121382"/>
          </a:xfrm>
          <a:prstGeom prst="rect">
            <a:avLst/>
          </a:prstGeom>
          <a:noFill/>
          <a:ln>
            <a:noFill/>
          </a:ln>
          <a:effectLst>
            <a:reflection stA="50000" endPos="30000" fadeDir="5400012" sy="-100000" algn="bl" rotWithShape="0"/>
          </a:effectLst>
        </p:spPr>
      </p:pic>
      <p:pic>
        <p:nvPicPr>
          <p:cNvPr id="494" name="Google Shape;494;p72"/>
          <p:cNvPicPr preferRelativeResize="0"/>
          <p:nvPr/>
        </p:nvPicPr>
        <p:blipFill>
          <a:blip r:embed="rId4">
            <a:alphaModFix/>
          </a:blip>
          <a:stretch>
            <a:fillRect/>
          </a:stretch>
        </p:blipFill>
        <p:spPr>
          <a:xfrm>
            <a:off x="970600" y="799226"/>
            <a:ext cx="7302649" cy="37937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3"/>
          <p:cNvSpPr txBox="1"/>
          <p:nvPr/>
        </p:nvSpPr>
        <p:spPr>
          <a:xfrm>
            <a:off x="95450" y="1077275"/>
            <a:ext cx="57690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The relevant current required for each motor to work is adjusted by using the trimpot on the module.</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By rotating it anti-clockwise  -&gt;  the current drops</a:t>
            </a:r>
            <a:endParaRPr sz="1800">
              <a:latin typeface="Cantarell"/>
              <a:ea typeface="Cantarell"/>
              <a:cs typeface="Cantarell"/>
              <a:sym typeface="Cantarell"/>
            </a:endParaRPr>
          </a:p>
          <a:p>
            <a:pPr marL="0" lvl="0" indent="0" algn="l" rtl="0">
              <a:spcBef>
                <a:spcPts val="0"/>
              </a:spcBef>
              <a:spcAft>
                <a:spcPts val="0"/>
              </a:spcAft>
              <a:buNone/>
            </a:pP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By rotating clockwise -&gt; the current increases</a:t>
            </a: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a:t>
            </a:r>
            <a:endParaRPr sz="1800">
              <a:latin typeface="Cantarell"/>
              <a:ea typeface="Cantarell"/>
              <a:cs typeface="Cantarell"/>
              <a:sym typeface="Cantarell"/>
            </a:endParaRPr>
          </a:p>
        </p:txBody>
      </p:sp>
      <p:pic>
        <p:nvPicPr>
          <p:cNvPr id="500" name="Google Shape;500;p73"/>
          <p:cNvPicPr preferRelativeResize="0"/>
          <p:nvPr/>
        </p:nvPicPr>
        <p:blipFill>
          <a:blip r:embed="rId3">
            <a:alphaModFix/>
          </a:blip>
          <a:stretch>
            <a:fillRect/>
          </a:stretch>
        </p:blipFill>
        <p:spPr>
          <a:xfrm>
            <a:off x="6242675" y="1360653"/>
            <a:ext cx="2187650" cy="2073125"/>
          </a:xfrm>
          <a:prstGeom prst="rect">
            <a:avLst/>
          </a:prstGeom>
          <a:noFill/>
          <a:ln>
            <a:noFill/>
          </a:ln>
        </p:spPr>
      </p:pic>
      <p:sp>
        <p:nvSpPr>
          <p:cNvPr id="501" name="Google Shape;501;p73"/>
          <p:cNvSpPr txBox="1"/>
          <p:nvPr/>
        </p:nvSpPr>
        <p:spPr>
          <a:xfrm>
            <a:off x="1373025" y="476700"/>
            <a:ext cx="6096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Cantarell"/>
                <a:ea typeface="Cantarell"/>
                <a:cs typeface="Cantarell"/>
                <a:sym typeface="Cantarell"/>
              </a:rPr>
              <a:t>Adjusting the current provided to the motors</a:t>
            </a:r>
            <a:endParaRPr sz="1900" b="1">
              <a:latin typeface="Cantarell"/>
              <a:ea typeface="Cantarell"/>
              <a:cs typeface="Cantarell"/>
              <a:sym typeface="Cantare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4"/>
          <p:cNvSpPr txBox="1"/>
          <p:nvPr/>
        </p:nvSpPr>
        <p:spPr>
          <a:xfrm>
            <a:off x="1373025" y="476700"/>
            <a:ext cx="6096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Cantarell"/>
                <a:ea typeface="Cantarell"/>
                <a:cs typeface="Cantarell"/>
                <a:sym typeface="Cantarell"/>
              </a:rPr>
              <a:t>MicroStepping Configuration</a:t>
            </a:r>
            <a:endParaRPr sz="1900" b="1">
              <a:latin typeface="Cantarell"/>
              <a:ea typeface="Cantarell"/>
              <a:cs typeface="Cantarell"/>
              <a:sym typeface="Cantarell"/>
            </a:endParaRPr>
          </a:p>
        </p:txBody>
      </p:sp>
      <p:pic>
        <p:nvPicPr>
          <p:cNvPr id="507" name="Google Shape;507;p74"/>
          <p:cNvPicPr preferRelativeResize="0"/>
          <p:nvPr/>
        </p:nvPicPr>
        <p:blipFill>
          <a:blip r:embed="rId3">
            <a:alphaModFix/>
          </a:blip>
          <a:stretch>
            <a:fillRect/>
          </a:stretch>
        </p:blipFill>
        <p:spPr>
          <a:xfrm>
            <a:off x="5346075" y="1081025"/>
            <a:ext cx="3563250" cy="2481800"/>
          </a:xfrm>
          <a:prstGeom prst="rect">
            <a:avLst/>
          </a:prstGeom>
          <a:noFill/>
          <a:ln>
            <a:noFill/>
          </a:ln>
        </p:spPr>
      </p:pic>
      <p:sp>
        <p:nvSpPr>
          <p:cNvPr id="508" name="Google Shape;508;p74"/>
          <p:cNvSpPr txBox="1"/>
          <p:nvPr/>
        </p:nvSpPr>
        <p:spPr>
          <a:xfrm>
            <a:off x="853050" y="1379975"/>
            <a:ext cx="3888900" cy="306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antarell"/>
                <a:ea typeface="Cantarell"/>
                <a:cs typeface="Cantarell"/>
                <a:sym typeface="Cantarell"/>
              </a:rPr>
              <a:t>The flexibility to achieve different microstepping configurations during the production and testing process was achieved </a:t>
            </a:r>
            <a:endParaRPr sz="1700">
              <a:latin typeface="Cantarell"/>
              <a:ea typeface="Cantarell"/>
              <a:cs typeface="Cantarell"/>
              <a:sym typeface="Cantarell"/>
            </a:endParaRPr>
          </a:p>
          <a:p>
            <a:pPr marL="0" lvl="0" indent="0" algn="l" rtl="0">
              <a:spcBef>
                <a:spcPts val="0"/>
              </a:spcBef>
              <a:spcAft>
                <a:spcPts val="0"/>
              </a:spcAft>
              <a:buNone/>
            </a:pPr>
            <a:r>
              <a:rPr lang="en" sz="1700">
                <a:latin typeface="Cantarell"/>
                <a:ea typeface="Cantarell"/>
                <a:cs typeface="Cantarell"/>
                <a:sym typeface="Cantarell"/>
              </a:rPr>
              <a:t>By installing DIP switches for the M0, M1 and M2 pins.</a:t>
            </a:r>
            <a:endParaRPr sz="1700">
              <a:latin typeface="Cantarell"/>
              <a:ea typeface="Cantarell"/>
              <a:cs typeface="Cantarell"/>
              <a:sym typeface="Cantarell"/>
            </a:endParaRPr>
          </a:p>
          <a:p>
            <a:pPr marL="0" lvl="0" indent="0" algn="l" rtl="0">
              <a:spcBef>
                <a:spcPts val="0"/>
              </a:spcBef>
              <a:spcAft>
                <a:spcPts val="0"/>
              </a:spcAft>
              <a:buNone/>
            </a:pPr>
            <a:endParaRPr sz="1700">
              <a:latin typeface="Cantarell"/>
              <a:ea typeface="Cantarell"/>
              <a:cs typeface="Cantarell"/>
              <a:sym typeface="Cantarell"/>
            </a:endParaRPr>
          </a:p>
          <a:p>
            <a:pPr marL="0" lvl="0" indent="0" algn="l" rtl="0">
              <a:spcBef>
                <a:spcPts val="0"/>
              </a:spcBef>
              <a:spcAft>
                <a:spcPts val="0"/>
              </a:spcAft>
              <a:buNone/>
            </a:pPr>
            <a:endParaRPr sz="1700">
              <a:latin typeface="Cantarell"/>
              <a:ea typeface="Cantarell"/>
              <a:cs typeface="Cantarell"/>
              <a:sym typeface="Cantarell"/>
            </a:endParaRPr>
          </a:p>
          <a:p>
            <a:pPr marL="0" lvl="0" indent="0" algn="l" rtl="0">
              <a:spcBef>
                <a:spcPts val="0"/>
              </a:spcBef>
              <a:spcAft>
                <a:spcPts val="0"/>
              </a:spcAft>
              <a:buNone/>
            </a:pPr>
            <a:r>
              <a:rPr lang="en" sz="1700">
                <a:latin typeface="Cantarell"/>
                <a:ea typeface="Cantarell"/>
                <a:cs typeface="Cantarell"/>
                <a:sym typeface="Cantarell"/>
              </a:rPr>
              <a:t>In the final product all the M0, M1 &amp; M2 pins are set to high in order to achieve 1/32 MicroStepping.</a:t>
            </a:r>
            <a:endParaRPr sz="1700">
              <a:latin typeface="Cantarell"/>
              <a:ea typeface="Cantarell"/>
              <a:cs typeface="Cantarell"/>
              <a:sym typeface="Cantare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5"/>
          <p:cNvSpPr txBox="1"/>
          <p:nvPr/>
        </p:nvSpPr>
        <p:spPr>
          <a:xfrm>
            <a:off x="95450" y="1077275"/>
            <a:ext cx="5769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20 mm roller Lever</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125/250 AC Voltage -&gt; Max 0.6A current</a:t>
            </a:r>
            <a:endParaRPr sz="1800">
              <a:latin typeface="Cantarell"/>
              <a:ea typeface="Cantarell"/>
              <a:cs typeface="Cantarell"/>
              <a:sym typeface="Cantarell"/>
            </a:endParaRPr>
          </a:p>
          <a:p>
            <a:pPr marL="457200" lvl="0" indent="0" algn="l" rtl="0">
              <a:spcBef>
                <a:spcPts val="0"/>
              </a:spcBef>
              <a:spcAft>
                <a:spcPts val="0"/>
              </a:spcAft>
              <a:buNone/>
            </a:pPr>
            <a:endParaRPr sz="1800">
              <a:latin typeface="Cantarell"/>
              <a:ea typeface="Cantarell"/>
              <a:cs typeface="Cantarell"/>
              <a:sym typeface="Cantarell"/>
            </a:endParaRPr>
          </a:p>
          <a:p>
            <a:pPr marL="457200" lvl="0" indent="-342900" algn="l" rtl="0">
              <a:spcBef>
                <a:spcPts val="0"/>
              </a:spcBef>
              <a:spcAft>
                <a:spcPts val="0"/>
              </a:spcAft>
              <a:buSzPts val="1800"/>
              <a:buFont typeface="Cantarell"/>
              <a:buChar char="●"/>
            </a:pPr>
            <a:r>
              <a:rPr lang="en" sz="1800">
                <a:latin typeface="Cantarell"/>
                <a:ea typeface="Cantarell"/>
                <a:cs typeface="Cantarell"/>
                <a:sym typeface="Cantarell"/>
              </a:rPr>
              <a:t>125/250 DC  Voltage -&gt; Max 0.3A current</a:t>
            </a:r>
            <a:endParaRPr sz="1800">
              <a:latin typeface="Cantarell"/>
              <a:ea typeface="Cantarell"/>
              <a:cs typeface="Cantarell"/>
              <a:sym typeface="Cantarell"/>
            </a:endParaRPr>
          </a:p>
          <a:p>
            <a:pPr marL="0" lvl="0" indent="0" algn="l" rtl="0">
              <a:spcBef>
                <a:spcPts val="0"/>
              </a:spcBef>
              <a:spcAft>
                <a:spcPts val="0"/>
              </a:spcAft>
              <a:buNone/>
            </a:pPr>
            <a:r>
              <a:rPr lang="en" sz="1800">
                <a:latin typeface="Cantarell"/>
                <a:ea typeface="Cantarell"/>
                <a:cs typeface="Cantarell"/>
                <a:sym typeface="Cantarell"/>
              </a:rPr>
              <a:t>               </a:t>
            </a:r>
            <a:endParaRPr sz="1800">
              <a:latin typeface="Cantarell"/>
              <a:ea typeface="Cantarell"/>
              <a:cs typeface="Cantarell"/>
              <a:sym typeface="Cantarell"/>
            </a:endParaRPr>
          </a:p>
        </p:txBody>
      </p:sp>
      <p:sp>
        <p:nvSpPr>
          <p:cNvPr id="514" name="Google Shape;514;p75"/>
          <p:cNvSpPr txBox="1"/>
          <p:nvPr/>
        </p:nvSpPr>
        <p:spPr>
          <a:xfrm>
            <a:off x="754250" y="323075"/>
            <a:ext cx="7327500" cy="754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 sz="2300" b="1">
                <a:latin typeface="Cantarell"/>
                <a:ea typeface="Cantarell"/>
                <a:cs typeface="Cantarell"/>
                <a:sym typeface="Cantarell"/>
              </a:rPr>
              <a:t>Micro Limit Switches</a:t>
            </a:r>
            <a:endParaRPr sz="2300" b="1">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pic>
        <p:nvPicPr>
          <p:cNvPr id="515" name="Google Shape;515;p75"/>
          <p:cNvPicPr preferRelativeResize="0"/>
          <p:nvPr/>
        </p:nvPicPr>
        <p:blipFill>
          <a:blip r:embed="rId3">
            <a:alphaModFix/>
          </a:blip>
          <a:stretch>
            <a:fillRect/>
          </a:stretch>
        </p:blipFill>
        <p:spPr>
          <a:xfrm>
            <a:off x="5998425" y="1563850"/>
            <a:ext cx="2241361" cy="2124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 Switches Positioning</a:t>
            </a:r>
            <a:endParaRPr/>
          </a:p>
        </p:txBody>
      </p:sp>
      <p:pic>
        <p:nvPicPr>
          <p:cNvPr id="521" name="Google Shape;521;p76"/>
          <p:cNvPicPr preferRelativeResize="0"/>
          <p:nvPr/>
        </p:nvPicPr>
        <p:blipFill>
          <a:blip r:embed="rId3">
            <a:alphaModFix/>
          </a:blip>
          <a:stretch>
            <a:fillRect/>
          </a:stretch>
        </p:blipFill>
        <p:spPr>
          <a:xfrm>
            <a:off x="2910450" y="1083875"/>
            <a:ext cx="3556550" cy="4010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25"/>
        <p:cNvGrpSpPr/>
        <p:nvPr/>
      </p:nvGrpSpPr>
      <p:grpSpPr>
        <a:xfrm>
          <a:off x="0" y="0"/>
          <a:ext cx="0" cy="0"/>
          <a:chOff x="0" y="0"/>
          <a:chExt cx="0" cy="0"/>
        </a:xfrm>
      </p:grpSpPr>
      <p:sp>
        <p:nvSpPr>
          <p:cNvPr id="526" name="Google Shape;526;p77"/>
          <p:cNvSpPr txBox="1"/>
          <p:nvPr/>
        </p:nvSpPr>
        <p:spPr>
          <a:xfrm>
            <a:off x="712200" y="148025"/>
            <a:ext cx="77196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chemeClr val="lt1"/>
                </a:solidFill>
                <a:latin typeface="Cinzel Medium"/>
                <a:ea typeface="Cinzel Medium"/>
                <a:cs typeface="Cinzel Medium"/>
                <a:sym typeface="Cinzel Medium"/>
              </a:rPr>
              <a:t>Schematic Diagram for </a:t>
            </a:r>
            <a:endParaRPr sz="2200">
              <a:solidFill>
                <a:schemeClr val="lt1"/>
              </a:solidFill>
              <a:latin typeface="Cinzel Medium"/>
              <a:ea typeface="Cinzel Medium"/>
              <a:cs typeface="Cinzel Medium"/>
              <a:sym typeface="Cinzel Medium"/>
            </a:endParaRPr>
          </a:p>
          <a:p>
            <a:pPr marL="0" lvl="0" indent="0" algn="ctr" rtl="0">
              <a:spcBef>
                <a:spcPts val="0"/>
              </a:spcBef>
              <a:spcAft>
                <a:spcPts val="0"/>
              </a:spcAft>
              <a:buNone/>
            </a:pPr>
            <a:r>
              <a:rPr lang="en" sz="2200">
                <a:solidFill>
                  <a:schemeClr val="lt1"/>
                </a:solidFill>
                <a:latin typeface="Cinzel Medium"/>
                <a:ea typeface="Cinzel Medium"/>
                <a:cs typeface="Cinzel Medium"/>
                <a:sym typeface="Cinzel Medium"/>
              </a:rPr>
              <a:t>stepper motors &amp; limit switches</a:t>
            </a:r>
            <a:endParaRPr sz="2200">
              <a:solidFill>
                <a:schemeClr val="lt1"/>
              </a:solidFill>
              <a:latin typeface="Cinzel Medium"/>
              <a:ea typeface="Cinzel Medium"/>
              <a:cs typeface="Cinzel Medium"/>
              <a:sym typeface="Cinzel Medium"/>
            </a:endParaRPr>
          </a:p>
        </p:txBody>
      </p:sp>
      <p:pic>
        <p:nvPicPr>
          <p:cNvPr id="527" name="Google Shape;527;p77"/>
          <p:cNvPicPr preferRelativeResize="0"/>
          <p:nvPr/>
        </p:nvPicPr>
        <p:blipFill rotWithShape="1">
          <a:blip r:embed="rId3">
            <a:alphaModFix/>
          </a:blip>
          <a:srcRect t="6032"/>
          <a:stretch/>
        </p:blipFill>
        <p:spPr>
          <a:xfrm flipH="1">
            <a:off x="-172310" y="2669018"/>
            <a:ext cx="1040708" cy="2121382"/>
          </a:xfrm>
          <a:prstGeom prst="rect">
            <a:avLst/>
          </a:prstGeom>
          <a:noFill/>
          <a:ln>
            <a:noFill/>
          </a:ln>
          <a:effectLst>
            <a:reflection stA="50000" endPos="30000" fadeDir="5400012" sy="-100000" algn="bl" rotWithShape="0"/>
          </a:effectLst>
        </p:spPr>
      </p:pic>
      <p:pic>
        <p:nvPicPr>
          <p:cNvPr id="528" name="Google Shape;528;p77"/>
          <p:cNvPicPr preferRelativeResize="0"/>
          <p:nvPr/>
        </p:nvPicPr>
        <p:blipFill rotWithShape="1">
          <a:blip r:embed="rId3">
            <a:alphaModFix/>
          </a:blip>
          <a:srcRect t="6032"/>
          <a:stretch/>
        </p:blipFill>
        <p:spPr>
          <a:xfrm>
            <a:off x="8273240" y="2669018"/>
            <a:ext cx="1040708" cy="2121382"/>
          </a:xfrm>
          <a:prstGeom prst="rect">
            <a:avLst/>
          </a:prstGeom>
          <a:noFill/>
          <a:ln>
            <a:noFill/>
          </a:ln>
          <a:effectLst>
            <a:reflection stA="50000" endPos="30000" fadeDir="5400012" sy="-100000" algn="bl" rotWithShape="0"/>
          </a:effectLst>
        </p:spPr>
      </p:pic>
      <p:pic>
        <p:nvPicPr>
          <p:cNvPr id="529" name="Google Shape;529;p77"/>
          <p:cNvPicPr preferRelativeResize="0"/>
          <p:nvPr/>
        </p:nvPicPr>
        <p:blipFill>
          <a:blip r:embed="rId4">
            <a:alphaModFix/>
          </a:blip>
          <a:stretch>
            <a:fillRect/>
          </a:stretch>
        </p:blipFill>
        <p:spPr>
          <a:xfrm>
            <a:off x="1730675" y="1026125"/>
            <a:ext cx="5544776" cy="3920326"/>
          </a:xfrm>
          <a:prstGeom prst="rect">
            <a:avLst/>
          </a:prstGeom>
          <a:noFill/>
          <a:ln>
            <a:noFill/>
          </a:ln>
        </p:spPr>
      </p:pic>
      <p:sp>
        <p:nvSpPr>
          <p:cNvPr id="530" name="Google Shape;530;p77"/>
          <p:cNvSpPr/>
          <p:nvPr/>
        </p:nvSpPr>
        <p:spPr>
          <a:xfrm>
            <a:off x="5695950" y="2209800"/>
            <a:ext cx="85800" cy="104700"/>
          </a:xfrm>
          <a:prstGeom prst="rect">
            <a:avLst/>
          </a:prstGeom>
          <a:solidFill>
            <a:srgbClr val="FFFFC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7"/>
          <p:cNvSpPr/>
          <p:nvPr/>
        </p:nvSpPr>
        <p:spPr>
          <a:xfrm>
            <a:off x="5695950" y="2809875"/>
            <a:ext cx="85800" cy="104700"/>
          </a:xfrm>
          <a:prstGeom prst="rect">
            <a:avLst/>
          </a:prstGeom>
          <a:solidFill>
            <a:srgbClr val="FFFFC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7"/>
          <p:cNvSpPr txBox="1"/>
          <p:nvPr/>
        </p:nvSpPr>
        <p:spPr>
          <a:xfrm>
            <a:off x="5734050" y="2131350"/>
            <a:ext cx="5904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solidFill>
                  <a:srgbClr val="6AA84F"/>
                </a:solidFill>
                <a:latin typeface="Cantarell"/>
                <a:ea typeface="Cantarell"/>
                <a:cs typeface="Cantarell"/>
                <a:sym typeface="Cantarell"/>
              </a:rPr>
              <a:t>1k resistor</a:t>
            </a:r>
            <a:endParaRPr sz="500">
              <a:solidFill>
                <a:srgbClr val="6AA84F"/>
              </a:solidFill>
              <a:latin typeface="Cantarell"/>
              <a:ea typeface="Cantarell"/>
              <a:cs typeface="Cantarell"/>
              <a:sym typeface="Cantarell"/>
            </a:endParaRPr>
          </a:p>
        </p:txBody>
      </p:sp>
      <p:sp>
        <p:nvSpPr>
          <p:cNvPr id="533" name="Google Shape;533;p77"/>
          <p:cNvSpPr txBox="1"/>
          <p:nvPr/>
        </p:nvSpPr>
        <p:spPr>
          <a:xfrm>
            <a:off x="5781750" y="2731425"/>
            <a:ext cx="5904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solidFill>
                  <a:srgbClr val="6AA84F"/>
                </a:solidFill>
                <a:latin typeface="Cantarell"/>
                <a:ea typeface="Cantarell"/>
                <a:cs typeface="Cantarell"/>
                <a:sym typeface="Cantarell"/>
              </a:rPr>
              <a:t>1k resistor</a:t>
            </a:r>
            <a:endParaRPr sz="500">
              <a:solidFill>
                <a:srgbClr val="6AA84F"/>
              </a:solidFill>
              <a:latin typeface="Cantarell"/>
              <a:ea typeface="Cantarell"/>
              <a:cs typeface="Cantarell"/>
              <a:sym typeface="Cantare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37"/>
        <p:cNvGrpSpPr/>
        <p:nvPr/>
      </p:nvGrpSpPr>
      <p:grpSpPr>
        <a:xfrm>
          <a:off x="0" y="0"/>
          <a:ext cx="0" cy="0"/>
          <a:chOff x="0" y="0"/>
          <a:chExt cx="0" cy="0"/>
        </a:xfrm>
      </p:grpSpPr>
      <p:sp>
        <p:nvSpPr>
          <p:cNvPr id="538" name="Google Shape;538;p78"/>
          <p:cNvSpPr txBox="1"/>
          <p:nvPr/>
        </p:nvSpPr>
        <p:spPr>
          <a:xfrm>
            <a:off x="1589600" y="267775"/>
            <a:ext cx="5358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Cinzel Medium"/>
                <a:ea typeface="Cinzel Medium"/>
                <a:cs typeface="Cinzel Medium"/>
                <a:sym typeface="Cinzel Medium"/>
              </a:rPr>
              <a:t>Motor mechanism </a:t>
            </a:r>
            <a:endParaRPr sz="2600">
              <a:solidFill>
                <a:schemeClr val="lt1"/>
              </a:solidFill>
              <a:latin typeface="Cinzel Medium"/>
              <a:ea typeface="Cinzel Medium"/>
              <a:cs typeface="Cinzel Medium"/>
              <a:sym typeface="Cinzel Medium"/>
            </a:endParaRPr>
          </a:p>
        </p:txBody>
      </p:sp>
      <p:pic>
        <p:nvPicPr>
          <p:cNvPr id="539" name="Google Shape;539;p78"/>
          <p:cNvPicPr preferRelativeResize="0"/>
          <p:nvPr/>
        </p:nvPicPr>
        <p:blipFill rotWithShape="1">
          <a:blip r:embed="rId3">
            <a:alphaModFix/>
          </a:blip>
          <a:srcRect t="6032"/>
          <a:stretch/>
        </p:blipFill>
        <p:spPr>
          <a:xfrm flipH="1">
            <a:off x="-172310" y="2669018"/>
            <a:ext cx="1040708" cy="2121382"/>
          </a:xfrm>
          <a:prstGeom prst="rect">
            <a:avLst/>
          </a:prstGeom>
          <a:noFill/>
          <a:ln>
            <a:noFill/>
          </a:ln>
          <a:effectLst>
            <a:reflection stA="50000" endPos="30000" fadeDir="5400012" sy="-100000" algn="bl" rotWithShape="0"/>
          </a:effectLst>
        </p:spPr>
      </p:pic>
      <p:pic>
        <p:nvPicPr>
          <p:cNvPr id="540" name="Google Shape;540;p78"/>
          <p:cNvPicPr preferRelativeResize="0"/>
          <p:nvPr/>
        </p:nvPicPr>
        <p:blipFill rotWithShape="1">
          <a:blip r:embed="rId3">
            <a:alphaModFix/>
          </a:blip>
          <a:srcRect t="6032"/>
          <a:stretch/>
        </p:blipFill>
        <p:spPr>
          <a:xfrm>
            <a:off x="8273240" y="2669018"/>
            <a:ext cx="1040708" cy="2121382"/>
          </a:xfrm>
          <a:prstGeom prst="rect">
            <a:avLst/>
          </a:prstGeom>
          <a:noFill/>
          <a:ln>
            <a:noFill/>
          </a:ln>
          <a:effectLst>
            <a:reflection stA="50000" endPos="30000" fadeDir="5400012" sy="-100000" algn="bl" rotWithShape="0"/>
          </a:effectLst>
        </p:spPr>
      </p:pic>
      <p:pic>
        <p:nvPicPr>
          <p:cNvPr id="541" name="Google Shape;541;p78"/>
          <p:cNvPicPr preferRelativeResize="0"/>
          <p:nvPr/>
        </p:nvPicPr>
        <p:blipFill>
          <a:blip r:embed="rId4">
            <a:alphaModFix/>
          </a:blip>
          <a:stretch>
            <a:fillRect/>
          </a:stretch>
        </p:blipFill>
        <p:spPr>
          <a:xfrm>
            <a:off x="868400" y="1005175"/>
            <a:ext cx="3465975" cy="3402550"/>
          </a:xfrm>
          <a:prstGeom prst="rect">
            <a:avLst/>
          </a:prstGeom>
          <a:noFill/>
          <a:ln>
            <a:noFill/>
          </a:ln>
        </p:spPr>
      </p:pic>
      <p:pic>
        <p:nvPicPr>
          <p:cNvPr id="542" name="Google Shape;542;p78"/>
          <p:cNvPicPr preferRelativeResize="0"/>
          <p:nvPr/>
        </p:nvPicPr>
        <p:blipFill>
          <a:blip r:embed="rId5">
            <a:alphaModFix/>
          </a:blip>
          <a:stretch>
            <a:fillRect/>
          </a:stretch>
        </p:blipFill>
        <p:spPr>
          <a:xfrm>
            <a:off x="4486775" y="1005175"/>
            <a:ext cx="3614462" cy="34025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46"/>
        <p:cNvGrpSpPr/>
        <p:nvPr/>
      </p:nvGrpSpPr>
      <p:grpSpPr>
        <a:xfrm>
          <a:off x="0" y="0"/>
          <a:ext cx="0" cy="0"/>
          <a:chOff x="0" y="0"/>
          <a:chExt cx="0" cy="0"/>
        </a:xfrm>
      </p:grpSpPr>
      <p:sp>
        <p:nvSpPr>
          <p:cNvPr id="547" name="Google Shape;547;p79"/>
          <p:cNvSpPr txBox="1"/>
          <p:nvPr/>
        </p:nvSpPr>
        <p:spPr>
          <a:xfrm>
            <a:off x="1589600" y="267775"/>
            <a:ext cx="5358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Cinzel Medium"/>
                <a:ea typeface="Cinzel Medium"/>
                <a:cs typeface="Cinzel Medium"/>
                <a:sym typeface="Cinzel Medium"/>
              </a:rPr>
              <a:t>Motor mechanism</a:t>
            </a:r>
            <a:endParaRPr sz="2600">
              <a:solidFill>
                <a:schemeClr val="lt1"/>
              </a:solidFill>
              <a:latin typeface="Cinzel Medium"/>
              <a:ea typeface="Cinzel Medium"/>
              <a:cs typeface="Cinzel Medium"/>
              <a:sym typeface="Cinzel Medium"/>
            </a:endParaRPr>
          </a:p>
        </p:txBody>
      </p:sp>
      <p:pic>
        <p:nvPicPr>
          <p:cNvPr id="548" name="Google Shape;548;p79"/>
          <p:cNvPicPr preferRelativeResize="0"/>
          <p:nvPr/>
        </p:nvPicPr>
        <p:blipFill rotWithShape="1">
          <a:blip r:embed="rId3">
            <a:alphaModFix/>
          </a:blip>
          <a:srcRect t="6032"/>
          <a:stretch/>
        </p:blipFill>
        <p:spPr>
          <a:xfrm flipH="1">
            <a:off x="-172310" y="2669018"/>
            <a:ext cx="1040708" cy="2121382"/>
          </a:xfrm>
          <a:prstGeom prst="rect">
            <a:avLst/>
          </a:prstGeom>
          <a:noFill/>
          <a:ln>
            <a:noFill/>
          </a:ln>
          <a:effectLst>
            <a:reflection stA="50000" endPos="30000" fadeDir="5400012" sy="-100000" algn="bl" rotWithShape="0"/>
          </a:effectLst>
        </p:spPr>
      </p:pic>
      <p:pic>
        <p:nvPicPr>
          <p:cNvPr id="549" name="Google Shape;549;p79"/>
          <p:cNvPicPr preferRelativeResize="0"/>
          <p:nvPr/>
        </p:nvPicPr>
        <p:blipFill rotWithShape="1">
          <a:blip r:embed="rId3">
            <a:alphaModFix/>
          </a:blip>
          <a:srcRect t="6032"/>
          <a:stretch/>
        </p:blipFill>
        <p:spPr>
          <a:xfrm>
            <a:off x="8273240" y="2669018"/>
            <a:ext cx="1040708" cy="2121382"/>
          </a:xfrm>
          <a:prstGeom prst="rect">
            <a:avLst/>
          </a:prstGeom>
          <a:noFill/>
          <a:ln>
            <a:noFill/>
          </a:ln>
          <a:effectLst>
            <a:reflection stA="50000" endPos="30000" fadeDir="5400012" sy="-100000" algn="bl" rotWithShape="0"/>
          </a:effectLst>
        </p:spPr>
      </p:pic>
      <p:pic>
        <p:nvPicPr>
          <p:cNvPr id="550" name="Google Shape;550;p79"/>
          <p:cNvPicPr preferRelativeResize="0"/>
          <p:nvPr/>
        </p:nvPicPr>
        <p:blipFill>
          <a:blip r:embed="rId4">
            <a:alphaModFix/>
          </a:blip>
          <a:stretch>
            <a:fillRect/>
          </a:stretch>
        </p:blipFill>
        <p:spPr>
          <a:xfrm>
            <a:off x="868400" y="1005175"/>
            <a:ext cx="3465975" cy="3402550"/>
          </a:xfrm>
          <a:prstGeom prst="rect">
            <a:avLst/>
          </a:prstGeom>
          <a:noFill/>
          <a:ln>
            <a:noFill/>
          </a:ln>
        </p:spPr>
      </p:pic>
      <p:pic>
        <p:nvPicPr>
          <p:cNvPr id="551" name="Google Shape;551;p79"/>
          <p:cNvPicPr preferRelativeResize="0"/>
          <p:nvPr/>
        </p:nvPicPr>
        <p:blipFill rotWithShape="1">
          <a:blip r:embed="rId5">
            <a:alphaModFix/>
          </a:blip>
          <a:srcRect r="3353"/>
          <a:stretch/>
        </p:blipFill>
        <p:spPr>
          <a:xfrm>
            <a:off x="868400" y="1005175"/>
            <a:ext cx="3465974" cy="3402549"/>
          </a:xfrm>
          <a:prstGeom prst="rect">
            <a:avLst/>
          </a:prstGeom>
          <a:noFill/>
          <a:ln>
            <a:noFill/>
          </a:ln>
        </p:spPr>
      </p:pic>
      <p:pic>
        <p:nvPicPr>
          <p:cNvPr id="552" name="Google Shape;552;p79"/>
          <p:cNvPicPr preferRelativeResize="0"/>
          <p:nvPr/>
        </p:nvPicPr>
        <p:blipFill>
          <a:blip r:embed="rId6">
            <a:alphaModFix/>
          </a:blip>
          <a:stretch>
            <a:fillRect/>
          </a:stretch>
        </p:blipFill>
        <p:spPr>
          <a:xfrm>
            <a:off x="4469375" y="1005175"/>
            <a:ext cx="3552575" cy="34025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56"/>
        <p:cNvGrpSpPr/>
        <p:nvPr/>
      </p:nvGrpSpPr>
      <p:grpSpPr>
        <a:xfrm>
          <a:off x="0" y="0"/>
          <a:ext cx="0" cy="0"/>
          <a:chOff x="0" y="0"/>
          <a:chExt cx="0" cy="0"/>
        </a:xfrm>
      </p:grpSpPr>
      <p:sp>
        <p:nvSpPr>
          <p:cNvPr id="557" name="Google Shape;557;p80"/>
          <p:cNvSpPr txBox="1"/>
          <p:nvPr/>
        </p:nvSpPr>
        <p:spPr>
          <a:xfrm>
            <a:off x="1589600" y="267775"/>
            <a:ext cx="5358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Cinzel Medium"/>
                <a:ea typeface="Cinzel Medium"/>
                <a:cs typeface="Cinzel Medium"/>
                <a:sym typeface="Cinzel Medium"/>
              </a:rPr>
              <a:t>Motor mechanism</a:t>
            </a:r>
            <a:endParaRPr sz="2600">
              <a:solidFill>
                <a:schemeClr val="lt1"/>
              </a:solidFill>
              <a:latin typeface="Cinzel Medium"/>
              <a:ea typeface="Cinzel Medium"/>
              <a:cs typeface="Cinzel Medium"/>
              <a:sym typeface="Cinzel Medium"/>
            </a:endParaRPr>
          </a:p>
        </p:txBody>
      </p:sp>
      <p:pic>
        <p:nvPicPr>
          <p:cNvPr id="558" name="Google Shape;558;p80"/>
          <p:cNvPicPr preferRelativeResize="0"/>
          <p:nvPr/>
        </p:nvPicPr>
        <p:blipFill rotWithShape="1">
          <a:blip r:embed="rId3">
            <a:alphaModFix/>
          </a:blip>
          <a:srcRect t="6032"/>
          <a:stretch/>
        </p:blipFill>
        <p:spPr>
          <a:xfrm flipH="1">
            <a:off x="-172310" y="2669018"/>
            <a:ext cx="1040708" cy="2121382"/>
          </a:xfrm>
          <a:prstGeom prst="rect">
            <a:avLst/>
          </a:prstGeom>
          <a:noFill/>
          <a:ln>
            <a:noFill/>
          </a:ln>
          <a:effectLst>
            <a:reflection stA="50000" endPos="30000" fadeDir="5400012" sy="-100000" algn="bl" rotWithShape="0"/>
          </a:effectLst>
        </p:spPr>
      </p:pic>
      <p:pic>
        <p:nvPicPr>
          <p:cNvPr id="559" name="Google Shape;559;p80"/>
          <p:cNvPicPr preferRelativeResize="0"/>
          <p:nvPr/>
        </p:nvPicPr>
        <p:blipFill rotWithShape="1">
          <a:blip r:embed="rId3">
            <a:alphaModFix/>
          </a:blip>
          <a:srcRect t="6032"/>
          <a:stretch/>
        </p:blipFill>
        <p:spPr>
          <a:xfrm>
            <a:off x="8273240" y="2669018"/>
            <a:ext cx="1040708" cy="2121382"/>
          </a:xfrm>
          <a:prstGeom prst="rect">
            <a:avLst/>
          </a:prstGeom>
          <a:noFill/>
          <a:ln>
            <a:noFill/>
          </a:ln>
          <a:effectLst>
            <a:reflection stA="50000" endPos="30000" fadeDir="5400012" sy="-100000" algn="bl" rotWithShape="0"/>
          </a:effectLst>
        </p:spPr>
      </p:pic>
      <p:pic>
        <p:nvPicPr>
          <p:cNvPr id="560" name="Google Shape;560;p80"/>
          <p:cNvPicPr preferRelativeResize="0"/>
          <p:nvPr/>
        </p:nvPicPr>
        <p:blipFill>
          <a:blip r:embed="rId4">
            <a:alphaModFix/>
          </a:blip>
          <a:stretch>
            <a:fillRect/>
          </a:stretch>
        </p:blipFill>
        <p:spPr>
          <a:xfrm>
            <a:off x="1742000" y="852781"/>
            <a:ext cx="5358300" cy="40993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64"/>
        <p:cNvGrpSpPr/>
        <p:nvPr/>
      </p:nvGrpSpPr>
      <p:grpSpPr>
        <a:xfrm>
          <a:off x="0" y="0"/>
          <a:ext cx="0" cy="0"/>
          <a:chOff x="0" y="0"/>
          <a:chExt cx="0" cy="0"/>
        </a:xfrm>
      </p:grpSpPr>
      <p:sp>
        <p:nvSpPr>
          <p:cNvPr id="565" name="Google Shape;565;p81"/>
          <p:cNvSpPr txBox="1"/>
          <p:nvPr/>
        </p:nvSpPr>
        <p:spPr>
          <a:xfrm>
            <a:off x="1589600" y="267775"/>
            <a:ext cx="5358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Cinzel Medium"/>
                <a:ea typeface="Cinzel Medium"/>
                <a:cs typeface="Cinzel Medium"/>
                <a:sym typeface="Cinzel Medium"/>
              </a:rPr>
              <a:t>Motor mechanism</a:t>
            </a:r>
            <a:endParaRPr sz="2600">
              <a:solidFill>
                <a:schemeClr val="lt1"/>
              </a:solidFill>
              <a:latin typeface="Cinzel Medium"/>
              <a:ea typeface="Cinzel Medium"/>
              <a:cs typeface="Cinzel Medium"/>
              <a:sym typeface="Cinzel Medium"/>
            </a:endParaRPr>
          </a:p>
        </p:txBody>
      </p:sp>
      <p:pic>
        <p:nvPicPr>
          <p:cNvPr id="566" name="Google Shape;566;p81"/>
          <p:cNvPicPr preferRelativeResize="0"/>
          <p:nvPr/>
        </p:nvPicPr>
        <p:blipFill rotWithShape="1">
          <a:blip r:embed="rId3">
            <a:alphaModFix/>
          </a:blip>
          <a:srcRect t="6032"/>
          <a:stretch/>
        </p:blipFill>
        <p:spPr>
          <a:xfrm flipH="1">
            <a:off x="-172310" y="2669018"/>
            <a:ext cx="1040708" cy="2121382"/>
          </a:xfrm>
          <a:prstGeom prst="rect">
            <a:avLst/>
          </a:prstGeom>
          <a:noFill/>
          <a:ln>
            <a:noFill/>
          </a:ln>
          <a:effectLst>
            <a:reflection stA="50000" endPos="30000" fadeDir="5400012" sy="-100000" algn="bl" rotWithShape="0"/>
          </a:effectLst>
        </p:spPr>
      </p:pic>
      <p:pic>
        <p:nvPicPr>
          <p:cNvPr id="567" name="Google Shape;567;p81"/>
          <p:cNvPicPr preferRelativeResize="0"/>
          <p:nvPr/>
        </p:nvPicPr>
        <p:blipFill rotWithShape="1">
          <a:blip r:embed="rId3">
            <a:alphaModFix/>
          </a:blip>
          <a:srcRect t="6032"/>
          <a:stretch/>
        </p:blipFill>
        <p:spPr>
          <a:xfrm>
            <a:off x="8273240" y="2669018"/>
            <a:ext cx="1040708" cy="2121382"/>
          </a:xfrm>
          <a:prstGeom prst="rect">
            <a:avLst/>
          </a:prstGeom>
          <a:noFill/>
          <a:ln>
            <a:noFill/>
          </a:ln>
          <a:effectLst>
            <a:reflection stA="50000" endPos="30000" fadeDir="5400012" sy="-100000" algn="bl" rotWithShape="0"/>
          </a:effectLst>
        </p:spPr>
      </p:pic>
      <p:pic>
        <p:nvPicPr>
          <p:cNvPr id="568" name="Google Shape;568;p81"/>
          <p:cNvPicPr preferRelativeResize="0"/>
          <p:nvPr/>
        </p:nvPicPr>
        <p:blipFill>
          <a:blip r:embed="rId4">
            <a:alphaModFix/>
          </a:blip>
          <a:stretch>
            <a:fillRect/>
          </a:stretch>
        </p:blipFill>
        <p:spPr>
          <a:xfrm>
            <a:off x="1741998" y="852773"/>
            <a:ext cx="5358300" cy="4099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1939950" y="2633850"/>
            <a:ext cx="5264100" cy="19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500">
                <a:latin typeface="Cinzel Medium"/>
                <a:ea typeface="Cinzel Medium"/>
                <a:cs typeface="Cinzel Medium"/>
                <a:sym typeface="Cinzel Medium"/>
              </a:rPr>
              <a:t>Proposed </a:t>
            </a:r>
            <a:endParaRPr sz="5500">
              <a:latin typeface="Cinzel Medium"/>
              <a:ea typeface="Cinzel Medium"/>
              <a:cs typeface="Cinzel Medium"/>
              <a:sym typeface="Cinzel Medium"/>
            </a:endParaRPr>
          </a:p>
          <a:p>
            <a:pPr marL="0" lvl="0" indent="0" algn="ctr" rtl="0">
              <a:spcBef>
                <a:spcPts val="0"/>
              </a:spcBef>
              <a:spcAft>
                <a:spcPts val="0"/>
              </a:spcAft>
              <a:buNone/>
            </a:pPr>
            <a:r>
              <a:rPr lang="en" sz="5500">
                <a:latin typeface="Cinzel Medium"/>
                <a:ea typeface="Cinzel Medium"/>
                <a:cs typeface="Cinzel Medium"/>
                <a:sym typeface="Cinzel Medium"/>
              </a:rPr>
              <a:t>Solution</a:t>
            </a:r>
            <a:endParaRPr sz="5500">
              <a:latin typeface="Cinzel Medium"/>
              <a:ea typeface="Cinzel Medium"/>
              <a:cs typeface="Cinzel Medium"/>
              <a:sym typeface="Cinzel Medium"/>
            </a:endParaRPr>
          </a:p>
        </p:txBody>
      </p:sp>
      <p:pic>
        <p:nvPicPr>
          <p:cNvPr id="205" name="Google Shape;205;p31"/>
          <p:cNvPicPr preferRelativeResize="0"/>
          <p:nvPr/>
        </p:nvPicPr>
        <p:blipFill>
          <a:blip r:embed="rId3">
            <a:alphaModFix/>
          </a:blip>
          <a:stretch>
            <a:fillRect/>
          </a:stretch>
        </p:blipFill>
        <p:spPr>
          <a:xfrm>
            <a:off x="3784970" y="1162041"/>
            <a:ext cx="2712780" cy="1052349"/>
          </a:xfrm>
          <a:prstGeom prst="rect">
            <a:avLst/>
          </a:prstGeom>
          <a:noFill/>
          <a:ln>
            <a:noFill/>
          </a:ln>
          <a:effectLst>
            <a:reflection stA="50000" endPos="31000" fadeDir="5400012" sy="-100000" algn="bl" rotWithShape="0"/>
          </a:effectLst>
        </p:spPr>
      </p:pic>
      <p:pic>
        <p:nvPicPr>
          <p:cNvPr id="206" name="Google Shape;206;p31"/>
          <p:cNvPicPr preferRelativeResize="0"/>
          <p:nvPr/>
        </p:nvPicPr>
        <p:blipFill>
          <a:blip r:embed="rId4">
            <a:alphaModFix/>
          </a:blip>
          <a:stretch>
            <a:fillRect/>
          </a:stretch>
        </p:blipFill>
        <p:spPr>
          <a:xfrm>
            <a:off x="2646250" y="143800"/>
            <a:ext cx="1241273" cy="2070600"/>
          </a:xfrm>
          <a:prstGeom prst="rect">
            <a:avLst/>
          </a:prstGeom>
          <a:noFill/>
          <a:ln>
            <a:noFill/>
          </a:ln>
          <a:effectLst>
            <a:reflection stA="50000" endPos="31000" fadeDir="5400012" sy="-100000" algn="bl" rotWithShape="0"/>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72"/>
        <p:cNvGrpSpPr/>
        <p:nvPr/>
      </p:nvGrpSpPr>
      <p:grpSpPr>
        <a:xfrm>
          <a:off x="0" y="0"/>
          <a:ext cx="0" cy="0"/>
          <a:chOff x="0" y="0"/>
          <a:chExt cx="0" cy="0"/>
        </a:xfrm>
      </p:grpSpPr>
      <p:sp>
        <p:nvSpPr>
          <p:cNvPr id="573" name="Google Shape;573;p82"/>
          <p:cNvSpPr txBox="1"/>
          <p:nvPr/>
        </p:nvSpPr>
        <p:spPr>
          <a:xfrm>
            <a:off x="1589600" y="267775"/>
            <a:ext cx="5358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Cinzel Medium"/>
                <a:ea typeface="Cinzel Medium"/>
                <a:cs typeface="Cinzel Medium"/>
                <a:sym typeface="Cinzel Medium"/>
              </a:rPr>
              <a:t>Motor mechanism</a:t>
            </a:r>
            <a:endParaRPr sz="2600">
              <a:solidFill>
                <a:schemeClr val="lt1"/>
              </a:solidFill>
              <a:latin typeface="Cinzel Medium"/>
              <a:ea typeface="Cinzel Medium"/>
              <a:cs typeface="Cinzel Medium"/>
              <a:sym typeface="Cinzel Medium"/>
            </a:endParaRPr>
          </a:p>
        </p:txBody>
      </p:sp>
      <p:pic>
        <p:nvPicPr>
          <p:cNvPr id="574" name="Google Shape;574;p82"/>
          <p:cNvPicPr preferRelativeResize="0"/>
          <p:nvPr/>
        </p:nvPicPr>
        <p:blipFill rotWithShape="1">
          <a:blip r:embed="rId3">
            <a:alphaModFix/>
          </a:blip>
          <a:srcRect t="6032"/>
          <a:stretch/>
        </p:blipFill>
        <p:spPr>
          <a:xfrm flipH="1">
            <a:off x="-172310" y="2669018"/>
            <a:ext cx="1040708" cy="2121382"/>
          </a:xfrm>
          <a:prstGeom prst="rect">
            <a:avLst/>
          </a:prstGeom>
          <a:noFill/>
          <a:ln>
            <a:noFill/>
          </a:ln>
          <a:effectLst>
            <a:reflection stA="50000" endPos="30000" fadeDir="5400012" sy="-100000" algn="bl" rotWithShape="0"/>
          </a:effectLst>
        </p:spPr>
      </p:pic>
      <p:pic>
        <p:nvPicPr>
          <p:cNvPr id="575" name="Google Shape;575;p82"/>
          <p:cNvPicPr preferRelativeResize="0"/>
          <p:nvPr/>
        </p:nvPicPr>
        <p:blipFill rotWithShape="1">
          <a:blip r:embed="rId3">
            <a:alphaModFix/>
          </a:blip>
          <a:srcRect t="6032"/>
          <a:stretch/>
        </p:blipFill>
        <p:spPr>
          <a:xfrm>
            <a:off x="8273240" y="2669018"/>
            <a:ext cx="1040708" cy="2121382"/>
          </a:xfrm>
          <a:prstGeom prst="rect">
            <a:avLst/>
          </a:prstGeom>
          <a:noFill/>
          <a:ln>
            <a:noFill/>
          </a:ln>
          <a:effectLst>
            <a:reflection stA="50000" endPos="30000" fadeDir="5400012" sy="-100000" algn="bl" rotWithShape="0"/>
          </a:effectLst>
        </p:spPr>
      </p:pic>
      <p:pic>
        <p:nvPicPr>
          <p:cNvPr id="576" name="Google Shape;576;p82"/>
          <p:cNvPicPr preferRelativeResize="0"/>
          <p:nvPr/>
        </p:nvPicPr>
        <p:blipFill>
          <a:blip r:embed="rId4">
            <a:alphaModFix/>
          </a:blip>
          <a:stretch>
            <a:fillRect/>
          </a:stretch>
        </p:blipFill>
        <p:spPr>
          <a:xfrm>
            <a:off x="1716550" y="852775"/>
            <a:ext cx="5358312" cy="4099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580"/>
        <p:cNvGrpSpPr/>
        <p:nvPr/>
      </p:nvGrpSpPr>
      <p:grpSpPr>
        <a:xfrm>
          <a:off x="0" y="0"/>
          <a:ext cx="0" cy="0"/>
          <a:chOff x="0" y="0"/>
          <a:chExt cx="0" cy="0"/>
        </a:xfrm>
      </p:grpSpPr>
      <p:sp>
        <p:nvSpPr>
          <p:cNvPr id="581" name="Google Shape;581;p83"/>
          <p:cNvSpPr txBox="1"/>
          <p:nvPr/>
        </p:nvSpPr>
        <p:spPr>
          <a:xfrm>
            <a:off x="1589600" y="267775"/>
            <a:ext cx="5358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Cinzel Medium"/>
                <a:ea typeface="Cinzel Medium"/>
                <a:cs typeface="Cinzel Medium"/>
                <a:sym typeface="Cinzel Medium"/>
              </a:rPr>
              <a:t>Motor mechanism</a:t>
            </a:r>
            <a:endParaRPr sz="2600">
              <a:solidFill>
                <a:schemeClr val="lt1"/>
              </a:solidFill>
              <a:latin typeface="Cinzel Medium"/>
              <a:ea typeface="Cinzel Medium"/>
              <a:cs typeface="Cinzel Medium"/>
              <a:sym typeface="Cinzel Medium"/>
            </a:endParaRPr>
          </a:p>
        </p:txBody>
      </p:sp>
      <p:pic>
        <p:nvPicPr>
          <p:cNvPr id="582" name="Google Shape;582;p83"/>
          <p:cNvPicPr preferRelativeResize="0"/>
          <p:nvPr/>
        </p:nvPicPr>
        <p:blipFill rotWithShape="1">
          <a:blip r:embed="rId3">
            <a:alphaModFix/>
          </a:blip>
          <a:srcRect t="6032"/>
          <a:stretch/>
        </p:blipFill>
        <p:spPr>
          <a:xfrm flipH="1">
            <a:off x="-172310" y="2669018"/>
            <a:ext cx="1040708" cy="2121382"/>
          </a:xfrm>
          <a:prstGeom prst="rect">
            <a:avLst/>
          </a:prstGeom>
          <a:noFill/>
          <a:ln>
            <a:noFill/>
          </a:ln>
          <a:effectLst>
            <a:reflection stA="50000" endPos="30000" fadeDir="5400012" sy="-100000" algn="bl" rotWithShape="0"/>
          </a:effectLst>
        </p:spPr>
      </p:pic>
      <p:pic>
        <p:nvPicPr>
          <p:cNvPr id="583" name="Google Shape;583;p83"/>
          <p:cNvPicPr preferRelativeResize="0"/>
          <p:nvPr/>
        </p:nvPicPr>
        <p:blipFill rotWithShape="1">
          <a:blip r:embed="rId3">
            <a:alphaModFix/>
          </a:blip>
          <a:srcRect t="6032"/>
          <a:stretch/>
        </p:blipFill>
        <p:spPr>
          <a:xfrm>
            <a:off x="8273240" y="2669018"/>
            <a:ext cx="1040708" cy="2121382"/>
          </a:xfrm>
          <a:prstGeom prst="rect">
            <a:avLst/>
          </a:prstGeom>
          <a:noFill/>
          <a:ln>
            <a:noFill/>
          </a:ln>
          <a:effectLst>
            <a:reflection stA="50000" endPos="30000" fadeDir="5400012" sy="-100000" algn="bl" rotWithShape="0"/>
          </a:effectLst>
        </p:spPr>
      </p:pic>
      <p:pic>
        <p:nvPicPr>
          <p:cNvPr id="584" name="Google Shape;584;p83"/>
          <p:cNvPicPr preferRelativeResize="0"/>
          <p:nvPr/>
        </p:nvPicPr>
        <p:blipFill>
          <a:blip r:embed="rId4">
            <a:alphaModFix/>
          </a:blip>
          <a:stretch>
            <a:fillRect/>
          </a:stretch>
        </p:blipFill>
        <p:spPr>
          <a:xfrm>
            <a:off x="1742000" y="856500"/>
            <a:ext cx="5358324" cy="40993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4"/>
          <p:cNvSpPr txBox="1">
            <a:spLocks noGrp="1"/>
          </p:cNvSpPr>
          <p:nvPr>
            <p:ph type="title"/>
          </p:nvPr>
        </p:nvSpPr>
        <p:spPr>
          <a:xfrm>
            <a:off x="720000" y="30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Motor Function Code</a:t>
            </a:r>
            <a:endParaRPr sz="2400">
              <a:latin typeface="Cinzel SemiBold"/>
              <a:ea typeface="Cinzel SemiBold"/>
              <a:cs typeface="Cinzel SemiBold"/>
              <a:sym typeface="Cinzel SemiBold"/>
            </a:endParaRPr>
          </a:p>
        </p:txBody>
      </p:sp>
      <p:sp>
        <p:nvSpPr>
          <p:cNvPr id="590" name="Google Shape;590;p84"/>
          <p:cNvSpPr txBox="1"/>
          <p:nvPr/>
        </p:nvSpPr>
        <p:spPr>
          <a:xfrm>
            <a:off x="1587650" y="1364600"/>
            <a:ext cx="66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ntarell"/>
              <a:ea typeface="Cantarell"/>
              <a:cs typeface="Cantarell"/>
              <a:sym typeface="Cantarell"/>
            </a:endParaRPr>
          </a:p>
        </p:txBody>
      </p:sp>
      <p:pic>
        <p:nvPicPr>
          <p:cNvPr id="591" name="Google Shape;591;p84"/>
          <p:cNvPicPr preferRelativeResize="0"/>
          <p:nvPr/>
        </p:nvPicPr>
        <p:blipFill>
          <a:blip r:embed="rId3">
            <a:alphaModFix/>
          </a:blip>
          <a:stretch>
            <a:fillRect/>
          </a:stretch>
        </p:blipFill>
        <p:spPr>
          <a:xfrm>
            <a:off x="185375" y="807350"/>
            <a:ext cx="8238626" cy="3445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5"/>
          <p:cNvSpPr txBox="1">
            <a:spLocks noGrp="1"/>
          </p:cNvSpPr>
          <p:nvPr>
            <p:ph type="title"/>
          </p:nvPr>
        </p:nvSpPr>
        <p:spPr>
          <a:xfrm>
            <a:off x="720000" y="30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The Chess Board Coordinates System</a:t>
            </a:r>
            <a:endParaRPr sz="2400">
              <a:latin typeface="Cinzel SemiBold"/>
              <a:ea typeface="Cinzel SemiBold"/>
              <a:cs typeface="Cinzel SemiBold"/>
              <a:sym typeface="Cinzel SemiBold"/>
            </a:endParaRPr>
          </a:p>
        </p:txBody>
      </p:sp>
      <p:sp>
        <p:nvSpPr>
          <p:cNvPr id="597" name="Google Shape;597;p85"/>
          <p:cNvSpPr txBox="1"/>
          <p:nvPr/>
        </p:nvSpPr>
        <p:spPr>
          <a:xfrm>
            <a:off x="1587650" y="1364600"/>
            <a:ext cx="66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ntarell"/>
              <a:ea typeface="Cantarell"/>
              <a:cs typeface="Cantarell"/>
              <a:sym typeface="Cantarell"/>
            </a:endParaRPr>
          </a:p>
        </p:txBody>
      </p:sp>
      <p:sp>
        <p:nvSpPr>
          <p:cNvPr id="598" name="Google Shape;598;p85"/>
          <p:cNvSpPr txBox="1"/>
          <p:nvPr/>
        </p:nvSpPr>
        <p:spPr>
          <a:xfrm>
            <a:off x="1394000" y="1010350"/>
            <a:ext cx="6987300" cy="4617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1200"/>
              </a:spcBef>
              <a:spcAft>
                <a:spcPts val="0"/>
              </a:spcAft>
              <a:buNone/>
            </a:pPr>
            <a:endParaRPr sz="1800">
              <a:solidFill>
                <a:schemeClr val="dk1"/>
              </a:solidFill>
              <a:latin typeface="Cantarell"/>
              <a:ea typeface="Cantarell"/>
              <a:cs typeface="Cantarell"/>
              <a:sym typeface="Cantarell"/>
            </a:endParaRPr>
          </a:p>
        </p:txBody>
      </p:sp>
      <p:pic>
        <p:nvPicPr>
          <p:cNvPr id="599" name="Google Shape;599;p85"/>
          <p:cNvPicPr preferRelativeResize="0"/>
          <p:nvPr/>
        </p:nvPicPr>
        <p:blipFill>
          <a:blip r:embed="rId3">
            <a:alphaModFix/>
          </a:blip>
          <a:stretch>
            <a:fillRect/>
          </a:stretch>
        </p:blipFill>
        <p:spPr>
          <a:xfrm>
            <a:off x="1587650" y="962525"/>
            <a:ext cx="5793049" cy="3576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6"/>
          <p:cNvSpPr txBox="1">
            <a:spLocks noGrp="1"/>
          </p:cNvSpPr>
          <p:nvPr>
            <p:ph type="title"/>
          </p:nvPr>
        </p:nvSpPr>
        <p:spPr>
          <a:xfrm>
            <a:off x="720000" y="30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Motor Calibration Function </a:t>
            </a:r>
            <a:endParaRPr sz="2400">
              <a:latin typeface="Cinzel SemiBold"/>
              <a:ea typeface="Cinzel SemiBold"/>
              <a:cs typeface="Cinzel SemiBold"/>
              <a:sym typeface="Cinzel SemiBold"/>
            </a:endParaRPr>
          </a:p>
        </p:txBody>
      </p:sp>
      <p:sp>
        <p:nvSpPr>
          <p:cNvPr id="605" name="Google Shape;605;p86"/>
          <p:cNvSpPr txBox="1"/>
          <p:nvPr/>
        </p:nvSpPr>
        <p:spPr>
          <a:xfrm>
            <a:off x="909350" y="1114625"/>
            <a:ext cx="7315500" cy="409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700" b="1">
                <a:solidFill>
                  <a:schemeClr val="dk1"/>
                </a:solidFill>
                <a:latin typeface="Cantarell"/>
                <a:ea typeface="Cantarell"/>
                <a:cs typeface="Cantarell"/>
                <a:sym typeface="Cantarell"/>
              </a:rPr>
              <a:t>WHY?</a:t>
            </a:r>
            <a:endParaRPr sz="1700" b="1">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600">
                <a:solidFill>
                  <a:schemeClr val="dk1"/>
                </a:solidFill>
                <a:latin typeface="Cantarell"/>
                <a:ea typeface="Cantarell"/>
                <a:cs typeface="Cantarell"/>
                <a:sym typeface="Cantarell"/>
              </a:rPr>
              <a:t>When a new game is started we have no idea about the current position of the trolley.</a:t>
            </a:r>
            <a:endParaRPr sz="16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endParaRPr sz="16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700" b="1">
                <a:solidFill>
                  <a:schemeClr val="dk1"/>
                </a:solidFill>
                <a:latin typeface="Cantarell"/>
                <a:ea typeface="Cantarell"/>
                <a:cs typeface="Cantarell"/>
                <a:sym typeface="Cantarell"/>
              </a:rPr>
              <a:t>PROCEDURE</a:t>
            </a:r>
            <a:endParaRPr sz="1700" b="1">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600">
                <a:solidFill>
                  <a:schemeClr val="dk1"/>
                </a:solidFill>
                <a:latin typeface="Cantarell"/>
                <a:ea typeface="Cantarell"/>
                <a:cs typeface="Cantarell"/>
                <a:sym typeface="Cantarell"/>
              </a:rPr>
              <a:t>The  calibration function is executed to find the correct coordinates of the trolley when a new game is started.</a:t>
            </a:r>
            <a:endParaRPr sz="1600">
              <a:latin typeface="Cantarell"/>
              <a:ea typeface="Cantarell"/>
              <a:cs typeface="Cantarell"/>
              <a:sym typeface="Cantarell"/>
            </a:endParaRPr>
          </a:p>
          <a:p>
            <a:pPr marL="0" lvl="0" indent="0" algn="l" rtl="0">
              <a:spcBef>
                <a:spcPts val="0"/>
              </a:spcBef>
              <a:spcAft>
                <a:spcPts val="0"/>
              </a:spcAft>
              <a:buNone/>
            </a:pPr>
            <a:endParaRPr sz="1600">
              <a:latin typeface="Cantarell"/>
              <a:ea typeface="Cantarell"/>
              <a:cs typeface="Cantarell"/>
              <a:sym typeface="Cantarell"/>
            </a:endParaRPr>
          </a:p>
          <a:p>
            <a:pPr marL="0" lvl="0" indent="0" algn="l" rtl="0">
              <a:spcBef>
                <a:spcPts val="0"/>
              </a:spcBef>
              <a:spcAft>
                <a:spcPts val="0"/>
              </a:spcAft>
              <a:buNone/>
            </a:pPr>
            <a:r>
              <a:rPr lang="en" sz="1600">
                <a:latin typeface="Cantarell"/>
                <a:ea typeface="Cantarell"/>
                <a:cs typeface="Cantarell"/>
                <a:sym typeface="Cantarell"/>
              </a:rPr>
              <a:t>During the calibration process the trolley is taken near the (1,1) coordinates by taking inputs from the limit switches to determine the boundaries. </a:t>
            </a:r>
            <a:endParaRPr sz="1600">
              <a:latin typeface="Cantarell"/>
              <a:ea typeface="Cantarell"/>
              <a:cs typeface="Cantarell"/>
              <a:sym typeface="Cantarell"/>
            </a:endParaRPr>
          </a:p>
          <a:p>
            <a:pPr marL="0" lvl="0" indent="0" algn="l" rtl="0">
              <a:spcBef>
                <a:spcPts val="0"/>
              </a:spcBef>
              <a:spcAft>
                <a:spcPts val="0"/>
              </a:spcAft>
              <a:buNone/>
            </a:pPr>
            <a:endParaRPr sz="1600">
              <a:latin typeface="Cantarell"/>
              <a:ea typeface="Cantarell"/>
              <a:cs typeface="Cantarell"/>
              <a:sym typeface="Cantarell"/>
            </a:endParaRPr>
          </a:p>
          <a:p>
            <a:pPr marL="0" lvl="0" indent="0" algn="l" rtl="0">
              <a:spcBef>
                <a:spcPts val="0"/>
              </a:spcBef>
              <a:spcAft>
                <a:spcPts val="0"/>
              </a:spcAft>
              <a:buNone/>
            </a:pPr>
            <a:r>
              <a:rPr lang="en" sz="1600">
                <a:latin typeface="Cantarell"/>
                <a:ea typeface="Cantarell"/>
                <a:cs typeface="Cantarell"/>
                <a:sym typeface="Cantarell"/>
              </a:rPr>
              <a:t>Then after that by giving hard coded instructions the trolley is taken to the middle of the (7,4) coordinates (the e7 square) and the trolley coordinates are updated as (7,4).</a:t>
            </a:r>
            <a:endParaRPr sz="1600">
              <a:latin typeface="Cantarell"/>
              <a:ea typeface="Cantarell"/>
              <a:cs typeface="Cantarell"/>
              <a:sym typeface="Cantarell"/>
            </a:endParaRPr>
          </a:p>
          <a:p>
            <a:pPr marL="0" lvl="0" indent="0" algn="l" rtl="0">
              <a:spcBef>
                <a:spcPts val="0"/>
              </a:spcBef>
              <a:spcAft>
                <a:spcPts val="0"/>
              </a:spcAft>
              <a:buNone/>
            </a:pPr>
            <a:endParaRPr>
              <a:latin typeface="Cantarell"/>
              <a:ea typeface="Cantarell"/>
              <a:cs typeface="Cantarell"/>
              <a:sym typeface="Cantarell"/>
            </a:endParaRPr>
          </a:p>
          <a:p>
            <a:pPr marL="0" lvl="0" indent="0" algn="l" rtl="0">
              <a:spcBef>
                <a:spcPts val="0"/>
              </a:spcBef>
              <a:spcAft>
                <a:spcPts val="0"/>
              </a:spcAft>
              <a:buNone/>
            </a:pPr>
            <a:endParaRPr>
              <a:latin typeface="Cantarell"/>
              <a:ea typeface="Cantarell"/>
              <a:cs typeface="Cantarell"/>
              <a:sym typeface="Cantare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7"/>
          <p:cNvSpPr txBox="1">
            <a:spLocks noGrp="1"/>
          </p:cNvSpPr>
          <p:nvPr>
            <p:ph type="title"/>
          </p:nvPr>
        </p:nvSpPr>
        <p:spPr>
          <a:xfrm>
            <a:off x="720000" y="288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Calibration process</a:t>
            </a:r>
            <a:endParaRPr/>
          </a:p>
        </p:txBody>
      </p:sp>
      <p:pic>
        <p:nvPicPr>
          <p:cNvPr id="611" name="Google Shape;611;p87"/>
          <p:cNvPicPr preferRelativeResize="0"/>
          <p:nvPr/>
        </p:nvPicPr>
        <p:blipFill>
          <a:blip r:embed="rId3">
            <a:alphaModFix/>
          </a:blip>
          <a:stretch>
            <a:fillRect/>
          </a:stretch>
        </p:blipFill>
        <p:spPr>
          <a:xfrm>
            <a:off x="2745050" y="1019175"/>
            <a:ext cx="3761675" cy="3856300"/>
          </a:xfrm>
          <a:prstGeom prst="rect">
            <a:avLst/>
          </a:prstGeom>
          <a:noFill/>
          <a:ln>
            <a:noFill/>
          </a:ln>
        </p:spPr>
      </p:pic>
      <p:sp>
        <p:nvSpPr>
          <p:cNvPr id="612" name="Google Shape;612;p87"/>
          <p:cNvSpPr/>
          <p:nvPr/>
        </p:nvSpPr>
        <p:spPr>
          <a:xfrm>
            <a:off x="4890750" y="2859350"/>
            <a:ext cx="377400" cy="37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8"/>
          <p:cNvSpPr txBox="1">
            <a:spLocks noGrp="1"/>
          </p:cNvSpPr>
          <p:nvPr>
            <p:ph type="title"/>
          </p:nvPr>
        </p:nvSpPr>
        <p:spPr>
          <a:xfrm>
            <a:off x="720000" y="288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Calibration process</a:t>
            </a:r>
            <a:endParaRPr/>
          </a:p>
        </p:txBody>
      </p:sp>
      <p:sp>
        <p:nvSpPr>
          <p:cNvPr id="618" name="Google Shape;618;p88"/>
          <p:cNvSpPr txBox="1"/>
          <p:nvPr/>
        </p:nvSpPr>
        <p:spPr>
          <a:xfrm>
            <a:off x="1774500" y="1379975"/>
            <a:ext cx="55950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ntarell"/>
              <a:buAutoNum type="arabicPeriod"/>
            </a:pPr>
            <a:r>
              <a:rPr lang="en">
                <a:latin typeface="Cantarell"/>
                <a:ea typeface="Cantarell"/>
                <a:cs typeface="Cantarell"/>
                <a:sym typeface="Cantarell"/>
              </a:rPr>
              <a:t>The trolley is slowly moved towards the “BLACK” limit switch until it touches it.</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AutoNum type="arabicPeriod"/>
            </a:pPr>
            <a:r>
              <a:rPr lang="en">
                <a:latin typeface="Cantarell"/>
                <a:ea typeface="Cantarell"/>
                <a:cs typeface="Cantarell"/>
                <a:sym typeface="Cantarell"/>
              </a:rPr>
              <a:t>Then the trolley is slowly moved towards the “WHITE” limit switch until the trolley meets it.</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AutoNum type="arabicPeriod"/>
            </a:pPr>
            <a:r>
              <a:rPr lang="en">
                <a:latin typeface="Cantarell"/>
                <a:ea typeface="Cantarell"/>
                <a:cs typeface="Cantarell"/>
                <a:sym typeface="Cantarell"/>
              </a:rPr>
              <a:t>Then by sending pre-defined sitances horizontally and vertically, the  trolley is bought to the e7 square in a way such that the electromagnet is placed in the middle of the square.</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AutoNum type="arabicPeriod"/>
            </a:pPr>
            <a:r>
              <a:rPr lang="en">
                <a:latin typeface="Cantarell"/>
                <a:ea typeface="Cantarell"/>
                <a:cs typeface="Cantarell"/>
                <a:sym typeface="Cantarell"/>
              </a:rPr>
              <a:t>Now the program has an accurate idea about the current position of the trolley.</a:t>
            </a:r>
            <a:endParaRPr>
              <a:latin typeface="Cantarell"/>
              <a:ea typeface="Cantarell"/>
              <a:cs typeface="Cantarell"/>
              <a:sym typeface="Cantare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9"/>
          <p:cNvSpPr txBox="1">
            <a:spLocks noGrp="1"/>
          </p:cNvSpPr>
          <p:nvPr>
            <p:ph type="title"/>
          </p:nvPr>
        </p:nvSpPr>
        <p:spPr>
          <a:xfrm>
            <a:off x="720000" y="30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Motor Calibration Function Code</a:t>
            </a:r>
            <a:endParaRPr sz="2400">
              <a:latin typeface="Cinzel SemiBold"/>
              <a:ea typeface="Cinzel SemiBold"/>
              <a:cs typeface="Cinzel SemiBold"/>
              <a:sym typeface="Cinzel SemiBold"/>
            </a:endParaRPr>
          </a:p>
        </p:txBody>
      </p:sp>
      <p:pic>
        <p:nvPicPr>
          <p:cNvPr id="624" name="Google Shape;624;p89"/>
          <p:cNvPicPr preferRelativeResize="0"/>
          <p:nvPr/>
        </p:nvPicPr>
        <p:blipFill>
          <a:blip r:embed="rId3">
            <a:alphaModFix/>
          </a:blip>
          <a:stretch>
            <a:fillRect/>
          </a:stretch>
        </p:blipFill>
        <p:spPr>
          <a:xfrm>
            <a:off x="1502925" y="875925"/>
            <a:ext cx="6138144" cy="39627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90"/>
          <p:cNvSpPr txBox="1">
            <a:spLocks noGrp="1"/>
          </p:cNvSpPr>
          <p:nvPr>
            <p:ph type="title"/>
          </p:nvPr>
        </p:nvSpPr>
        <p:spPr>
          <a:xfrm>
            <a:off x="720000" y="105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latin typeface="Cinzel Medium"/>
                <a:ea typeface="Cinzel Medium"/>
                <a:cs typeface="Cinzel Medium"/>
                <a:sym typeface="Cinzel Medium"/>
              </a:rPr>
              <a:t>Black player Displacement</a:t>
            </a:r>
            <a:endParaRPr sz="2700">
              <a:latin typeface="Cinzel Medium"/>
              <a:ea typeface="Cinzel Medium"/>
              <a:cs typeface="Cinzel Medium"/>
              <a:sym typeface="Cinzel Medium"/>
            </a:endParaRPr>
          </a:p>
        </p:txBody>
      </p:sp>
      <p:sp>
        <p:nvSpPr>
          <p:cNvPr id="630" name="Google Shape;630;p90"/>
          <p:cNvSpPr txBox="1"/>
          <p:nvPr/>
        </p:nvSpPr>
        <p:spPr>
          <a:xfrm>
            <a:off x="288800" y="1031075"/>
            <a:ext cx="8365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ntarell"/>
                <a:ea typeface="Cantarell"/>
                <a:cs typeface="Cantarell"/>
                <a:sym typeface="Cantarell"/>
              </a:rPr>
              <a:t>There are two major parts in this function:</a:t>
            </a:r>
            <a:endParaRPr>
              <a:latin typeface="Cantarell"/>
              <a:ea typeface="Cantarell"/>
              <a:cs typeface="Cantarell"/>
              <a:sym typeface="Cantarell"/>
            </a:endParaRPr>
          </a:p>
          <a:p>
            <a:pPr marL="0" lvl="0" indent="0" algn="l" rtl="0">
              <a:spcBef>
                <a:spcPts val="0"/>
              </a:spcBef>
              <a:spcAft>
                <a:spcPts val="0"/>
              </a:spcAft>
              <a:buNone/>
            </a:pPr>
            <a:r>
              <a:rPr lang="en">
                <a:latin typeface="Cantarell"/>
                <a:ea typeface="Cantarell"/>
                <a:cs typeface="Cantarell"/>
                <a:sym typeface="Cantarell"/>
              </a:rPr>
              <a:t>            </a:t>
            </a:r>
            <a:endParaRPr>
              <a:latin typeface="Cantarell"/>
              <a:ea typeface="Cantarell"/>
              <a:cs typeface="Cantarell"/>
              <a:sym typeface="Cantarell"/>
            </a:endParaRPr>
          </a:p>
          <a:p>
            <a:pPr marL="457200" lvl="0" indent="-317500" algn="l" rtl="0">
              <a:spcBef>
                <a:spcPts val="0"/>
              </a:spcBef>
              <a:spcAft>
                <a:spcPts val="0"/>
              </a:spcAft>
              <a:buSzPts val="1400"/>
              <a:buFont typeface="Cantarell"/>
              <a:buAutoNum type="arabicPeriod"/>
            </a:pPr>
            <a:r>
              <a:rPr lang="en" b="1">
                <a:latin typeface="Cantarell"/>
                <a:ea typeface="Cantarell"/>
                <a:cs typeface="Cantarell"/>
                <a:sym typeface="Cantarell"/>
              </a:rPr>
              <a:t>White Capturing</a:t>
            </a:r>
            <a:r>
              <a:rPr lang="en">
                <a:latin typeface="Cantarell"/>
                <a:ea typeface="Cantarell"/>
                <a:cs typeface="Cantarell"/>
                <a:sym typeface="Cantarell"/>
              </a:rPr>
              <a:t>  - If the black player is capturing a white piece, removing the relevant white piece from the board is done in this section.</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AutoNum type="arabicPeriod"/>
            </a:pPr>
            <a:r>
              <a:rPr lang="en" b="1">
                <a:latin typeface="Cantarell"/>
                <a:ea typeface="Cantarell"/>
                <a:cs typeface="Cantarell"/>
                <a:sym typeface="Cantarell"/>
              </a:rPr>
              <a:t>Black Chess Piece Movement</a:t>
            </a:r>
            <a:r>
              <a:rPr lang="en">
                <a:latin typeface="Cantarell"/>
                <a:ea typeface="Cantarell"/>
                <a:cs typeface="Cantarell"/>
                <a:sym typeface="Cantarell"/>
              </a:rPr>
              <a:t>  - the movement of the relevant black piece from it’s departure position to the destination position is addressed in this section. Since the game of chess has different kinds of movements, our code address them in 6 separate ways.</a:t>
            </a:r>
            <a:endParaRPr>
              <a:latin typeface="Cantarell"/>
              <a:ea typeface="Cantarell"/>
              <a:cs typeface="Cantarell"/>
              <a:sym typeface="Cantarell"/>
            </a:endParaRPr>
          </a:p>
        </p:txBody>
      </p:sp>
      <p:sp>
        <p:nvSpPr>
          <p:cNvPr id="631" name="Google Shape;631;p90"/>
          <p:cNvSpPr txBox="1"/>
          <p:nvPr/>
        </p:nvSpPr>
        <p:spPr>
          <a:xfrm>
            <a:off x="1959525" y="2997400"/>
            <a:ext cx="61338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Knight Movement</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Diagonal Movement - diagonal moves of pawns, bishops &amp; queen</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Horizontal Movement - moving only across the x-axis</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Vertical Movement - moving only across the y-axis</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Kingside Castling</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Queenside Castling</a:t>
            </a:r>
            <a:endParaRPr>
              <a:latin typeface="Cantarell"/>
              <a:ea typeface="Cantarell"/>
              <a:cs typeface="Cantarell"/>
              <a:sym typeface="Cantare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91"/>
          <p:cNvSpPr txBox="1">
            <a:spLocks noGrp="1"/>
          </p:cNvSpPr>
          <p:nvPr>
            <p:ph type="title"/>
          </p:nvPr>
        </p:nvSpPr>
        <p:spPr>
          <a:xfrm>
            <a:off x="720000" y="30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Black Player Movement function initial  Code</a:t>
            </a:r>
            <a:endParaRPr sz="2400">
              <a:latin typeface="Cinzel SemiBold"/>
              <a:ea typeface="Cinzel SemiBold"/>
              <a:cs typeface="Cinzel SemiBold"/>
              <a:sym typeface="Cinzel SemiBold"/>
            </a:endParaRPr>
          </a:p>
        </p:txBody>
      </p:sp>
      <p:pic>
        <p:nvPicPr>
          <p:cNvPr id="637" name="Google Shape;637;p91"/>
          <p:cNvPicPr preferRelativeResize="0"/>
          <p:nvPr/>
        </p:nvPicPr>
        <p:blipFill>
          <a:blip r:embed="rId3">
            <a:alphaModFix/>
          </a:blip>
          <a:stretch>
            <a:fillRect/>
          </a:stretch>
        </p:blipFill>
        <p:spPr>
          <a:xfrm>
            <a:off x="1679925" y="1231200"/>
            <a:ext cx="5400675" cy="300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inzel Medium"/>
                <a:ea typeface="Cinzel Medium"/>
                <a:cs typeface="Cinzel Medium"/>
                <a:sym typeface="Cinzel Medium"/>
              </a:rPr>
              <a:t>Block Diagram</a:t>
            </a:r>
            <a:endParaRPr>
              <a:latin typeface="Cinzel Medium"/>
              <a:ea typeface="Cinzel Medium"/>
              <a:cs typeface="Cinzel Medium"/>
              <a:sym typeface="Cinzel Medium"/>
            </a:endParaRPr>
          </a:p>
        </p:txBody>
      </p:sp>
      <p:pic>
        <p:nvPicPr>
          <p:cNvPr id="212" name="Google Shape;212;p32"/>
          <p:cNvPicPr preferRelativeResize="0"/>
          <p:nvPr/>
        </p:nvPicPr>
        <p:blipFill>
          <a:blip r:embed="rId3">
            <a:alphaModFix/>
          </a:blip>
          <a:stretch>
            <a:fillRect/>
          </a:stretch>
        </p:blipFill>
        <p:spPr>
          <a:xfrm>
            <a:off x="1640938" y="782250"/>
            <a:ext cx="5862134" cy="4228225"/>
          </a:xfrm>
          <a:prstGeom prst="rect">
            <a:avLst/>
          </a:prstGeom>
          <a:noFill/>
          <a:ln>
            <a:noFill/>
          </a:ln>
        </p:spPr>
      </p:pic>
      <p:sp>
        <p:nvSpPr>
          <p:cNvPr id="213" name="Google Shape;213;p32"/>
          <p:cNvSpPr/>
          <p:nvPr/>
        </p:nvSpPr>
        <p:spPr>
          <a:xfrm>
            <a:off x="2487425" y="3147950"/>
            <a:ext cx="519900" cy="18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2"/>
          <p:cNvSpPr txBox="1"/>
          <p:nvPr/>
        </p:nvSpPr>
        <p:spPr>
          <a:xfrm>
            <a:off x="288800" y="1031075"/>
            <a:ext cx="8365500" cy="27705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en">
                <a:latin typeface="Cantarell"/>
                <a:ea typeface="Cantarell"/>
                <a:cs typeface="Cantarell"/>
                <a:sym typeface="Cantarell"/>
              </a:rPr>
              <a:t>In this part:</a:t>
            </a:r>
            <a:endParaRPr>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a:p>
            <a:pPr marL="914400" lvl="0" indent="0" algn="l" rtl="0">
              <a:spcBef>
                <a:spcPts val="0"/>
              </a:spcBef>
              <a:spcAft>
                <a:spcPts val="0"/>
              </a:spcAft>
              <a:buNone/>
            </a:pPr>
            <a:r>
              <a:rPr lang="en">
                <a:latin typeface="Cantarell"/>
                <a:ea typeface="Cantarell"/>
                <a:cs typeface="Cantarell"/>
                <a:sym typeface="Cantarell"/>
              </a:rPr>
              <a:t>The coordinate system coming from the algorithm is converted to the coordinates used on the chess board trolley positions.</a:t>
            </a:r>
            <a:endParaRPr>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a:p>
            <a:pPr marL="914400" lvl="0" indent="0" algn="l" rtl="0">
              <a:spcBef>
                <a:spcPts val="0"/>
              </a:spcBef>
              <a:spcAft>
                <a:spcPts val="0"/>
              </a:spcAft>
              <a:buNone/>
            </a:pPr>
            <a:r>
              <a:rPr lang="en" b="1">
                <a:latin typeface="Cantarell"/>
                <a:ea typeface="Cantarell"/>
                <a:cs typeface="Cantarell"/>
                <a:sym typeface="Cantarell"/>
              </a:rPr>
              <a:t>Departure Coordinates</a:t>
            </a:r>
            <a:r>
              <a:rPr lang="en">
                <a:latin typeface="Cantarell"/>
                <a:ea typeface="Cantarell"/>
                <a:cs typeface="Cantarell"/>
                <a:sym typeface="Cantarell"/>
              </a:rPr>
              <a:t>:  the coordinates of the square which has the black piece that needs to be moved.</a:t>
            </a:r>
            <a:endParaRPr>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a:p>
            <a:pPr marL="914400" lvl="0" indent="0" algn="l" rtl="0">
              <a:spcBef>
                <a:spcPts val="0"/>
              </a:spcBef>
              <a:spcAft>
                <a:spcPts val="0"/>
              </a:spcAft>
              <a:buNone/>
            </a:pPr>
            <a:r>
              <a:rPr lang="en" b="1">
                <a:latin typeface="Cantarell"/>
                <a:ea typeface="Cantarell"/>
                <a:cs typeface="Cantarell"/>
                <a:sym typeface="Cantarell"/>
              </a:rPr>
              <a:t>Arrival Coordinates</a:t>
            </a:r>
            <a:r>
              <a:rPr lang="en">
                <a:latin typeface="Cantarell"/>
                <a:ea typeface="Cantarell"/>
                <a:cs typeface="Cantarell"/>
                <a:sym typeface="Cantarell"/>
              </a:rPr>
              <a:t>:  </a:t>
            </a:r>
            <a:r>
              <a:rPr lang="en">
                <a:solidFill>
                  <a:schemeClr val="dk1"/>
                </a:solidFill>
                <a:latin typeface="Cantarell"/>
                <a:ea typeface="Cantarell"/>
                <a:cs typeface="Cantarell"/>
                <a:sym typeface="Cantarell"/>
              </a:rPr>
              <a:t> the coordinates of the square which the black need to be moved to</a:t>
            </a:r>
            <a:endParaRPr>
              <a:latin typeface="Cantarell"/>
              <a:ea typeface="Cantarell"/>
              <a:cs typeface="Cantarell"/>
              <a:sym typeface="Cantarell"/>
            </a:endParaRPr>
          </a:p>
          <a:p>
            <a:pPr marL="914400" lvl="0" indent="0" algn="l" rtl="0">
              <a:spcBef>
                <a:spcPts val="0"/>
              </a:spcBef>
              <a:spcAft>
                <a:spcPts val="0"/>
              </a:spcAft>
              <a:buNone/>
            </a:pPr>
            <a:endParaRPr>
              <a:latin typeface="Cantarell"/>
              <a:ea typeface="Cantarell"/>
              <a:cs typeface="Cantarell"/>
              <a:sym typeface="Cantare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3"/>
          <p:cNvSpPr txBox="1">
            <a:spLocks noGrp="1"/>
          </p:cNvSpPr>
          <p:nvPr>
            <p:ph type="title"/>
          </p:nvPr>
        </p:nvSpPr>
        <p:spPr>
          <a:xfrm>
            <a:off x="720000" y="105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latin typeface="Cinzel Medium"/>
                <a:ea typeface="Cinzel Medium"/>
                <a:cs typeface="Cinzel Medium"/>
                <a:sym typeface="Cinzel Medium"/>
              </a:rPr>
              <a:t>White Capturing</a:t>
            </a:r>
            <a:endParaRPr sz="2700">
              <a:latin typeface="Cinzel Medium"/>
              <a:ea typeface="Cinzel Medium"/>
              <a:cs typeface="Cinzel Medium"/>
              <a:sym typeface="Cinzel Medium"/>
            </a:endParaRPr>
          </a:p>
        </p:txBody>
      </p:sp>
      <p:sp>
        <p:nvSpPr>
          <p:cNvPr id="648" name="Google Shape;648;p93"/>
          <p:cNvSpPr txBox="1"/>
          <p:nvPr/>
        </p:nvSpPr>
        <p:spPr>
          <a:xfrm>
            <a:off x="288800" y="1031075"/>
            <a:ext cx="83655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ntarell"/>
              <a:buAutoNum type="arabicPeriod"/>
            </a:pPr>
            <a:r>
              <a:rPr lang="en">
                <a:latin typeface="Cantarell"/>
                <a:ea typeface="Cantarell"/>
                <a:cs typeface="Cantarell"/>
                <a:sym typeface="Cantarell"/>
              </a:rPr>
              <a:t>Check whether a white piece occupies the destination position of the current black movement.</a:t>
            </a:r>
            <a:endParaRPr>
              <a:latin typeface="Cantarell"/>
              <a:ea typeface="Cantarell"/>
              <a:cs typeface="Cantarell"/>
              <a:sym typeface="Cantarell"/>
            </a:endParaRPr>
          </a:p>
          <a:p>
            <a:pPr marL="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AutoNum type="arabicPeriod"/>
            </a:pPr>
            <a:r>
              <a:rPr lang="en">
                <a:latin typeface="Cantarell"/>
                <a:ea typeface="Cantarell"/>
                <a:cs typeface="Cantarell"/>
                <a:sym typeface="Cantarell"/>
              </a:rPr>
              <a:t>If so, take that white piece out of the chess board and place it in a position that is reserved for the captured pieces.</a:t>
            </a:r>
            <a:endParaRPr>
              <a:latin typeface="Cantarell"/>
              <a:ea typeface="Cantarell"/>
              <a:cs typeface="Cantarell"/>
              <a:sym typeface="Cantarell"/>
            </a:endParaRPr>
          </a:p>
          <a:p>
            <a:pPr marL="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AutoNum type="arabicPeriod"/>
            </a:pPr>
            <a:r>
              <a:rPr lang="en">
                <a:latin typeface="Cantarell"/>
                <a:ea typeface="Cantarell"/>
                <a:cs typeface="Cantarell"/>
                <a:sym typeface="Cantarell"/>
              </a:rPr>
              <a:t>Then come back to the current position of the relevant black piece and then move it to the place which the captured white piece was previously on.</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a:p>
            <a:pPr marL="457200" lvl="0" indent="0" algn="l" rtl="0">
              <a:spcBef>
                <a:spcPts val="0"/>
              </a:spcBef>
              <a:spcAft>
                <a:spcPts val="0"/>
              </a:spcAft>
              <a:buNone/>
            </a:pPr>
            <a:r>
              <a:rPr lang="en">
                <a:latin typeface="Cantarell"/>
                <a:ea typeface="Cantarell"/>
                <a:cs typeface="Cantarell"/>
                <a:sym typeface="Cantarell"/>
              </a:rPr>
              <a:t>If there are no white pieces present in the destination position of the current moving black piece then:</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AutoNum type="arabicPeriod"/>
            </a:pPr>
            <a:r>
              <a:rPr lang="en">
                <a:latin typeface="Cantarell"/>
                <a:ea typeface="Cantarell"/>
                <a:cs typeface="Cantarell"/>
                <a:sym typeface="Cantarell"/>
              </a:rPr>
              <a:t>The trolley till go to the current position of the relevant black piece and then move it to the relevant destination which is instructed by the micromax algorithm.</a:t>
            </a:r>
            <a:endParaRPr>
              <a:latin typeface="Cantarell"/>
              <a:ea typeface="Cantarell"/>
              <a:cs typeface="Cantarell"/>
              <a:sym typeface="Cantare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4"/>
          <p:cNvSpPr txBox="1">
            <a:spLocks noGrp="1"/>
          </p:cNvSpPr>
          <p:nvPr>
            <p:ph type="title"/>
          </p:nvPr>
        </p:nvSpPr>
        <p:spPr>
          <a:xfrm>
            <a:off x="720000" y="30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Black Player Movement function </a:t>
            </a:r>
            <a:endParaRPr sz="2400">
              <a:latin typeface="Cinzel SemiBold"/>
              <a:ea typeface="Cinzel SemiBold"/>
              <a:cs typeface="Cinzel SemiBold"/>
              <a:sym typeface="Cinzel SemiBold"/>
            </a:endParaRPr>
          </a:p>
          <a:p>
            <a:pPr marL="0" lvl="0" indent="0" algn="ctr" rtl="0">
              <a:spcBef>
                <a:spcPts val="0"/>
              </a:spcBef>
              <a:spcAft>
                <a:spcPts val="0"/>
              </a:spcAft>
              <a:buNone/>
            </a:pPr>
            <a:r>
              <a:rPr lang="en" sz="2400">
                <a:latin typeface="Cinzel SemiBold"/>
                <a:ea typeface="Cinzel SemiBold"/>
                <a:cs typeface="Cinzel SemiBold"/>
                <a:sym typeface="Cinzel SemiBold"/>
              </a:rPr>
              <a:t>initial  Code</a:t>
            </a:r>
            <a:endParaRPr sz="2400">
              <a:latin typeface="Cinzel SemiBold"/>
              <a:ea typeface="Cinzel SemiBold"/>
              <a:cs typeface="Cinzel SemiBold"/>
              <a:sym typeface="Cinzel SemiBold"/>
            </a:endParaRPr>
          </a:p>
        </p:txBody>
      </p:sp>
      <p:pic>
        <p:nvPicPr>
          <p:cNvPr id="654" name="Google Shape;654;p94"/>
          <p:cNvPicPr preferRelativeResize="0"/>
          <p:nvPr/>
        </p:nvPicPr>
        <p:blipFill>
          <a:blip r:embed="rId3">
            <a:alphaModFix/>
          </a:blip>
          <a:stretch>
            <a:fillRect/>
          </a:stretch>
        </p:blipFill>
        <p:spPr>
          <a:xfrm>
            <a:off x="1679925" y="1231200"/>
            <a:ext cx="5400675" cy="30099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5"/>
          <p:cNvSpPr txBox="1">
            <a:spLocks noGrp="1"/>
          </p:cNvSpPr>
          <p:nvPr>
            <p:ph type="title"/>
          </p:nvPr>
        </p:nvSpPr>
        <p:spPr>
          <a:xfrm>
            <a:off x="720000" y="105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latin typeface="Cinzel Medium"/>
                <a:ea typeface="Cinzel Medium"/>
                <a:cs typeface="Cinzel Medium"/>
                <a:sym typeface="Cinzel Medium"/>
              </a:rPr>
              <a:t>Serial Communication</a:t>
            </a:r>
            <a:endParaRPr sz="2700">
              <a:latin typeface="Cinzel Medium"/>
              <a:ea typeface="Cinzel Medium"/>
              <a:cs typeface="Cinzel Medium"/>
              <a:sym typeface="Cinzel Medium"/>
            </a:endParaRPr>
          </a:p>
        </p:txBody>
      </p:sp>
      <p:sp>
        <p:nvSpPr>
          <p:cNvPr id="660" name="Google Shape;660;p95"/>
          <p:cNvSpPr txBox="1"/>
          <p:nvPr/>
        </p:nvSpPr>
        <p:spPr>
          <a:xfrm>
            <a:off x="288800" y="1031075"/>
            <a:ext cx="8365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ntarell"/>
                <a:ea typeface="Cantarell"/>
                <a:cs typeface="Cantarell"/>
                <a:sym typeface="Cantarell"/>
              </a:rPr>
              <a:t>WHY?</a:t>
            </a:r>
            <a:endParaRPr sz="1500" b="1">
              <a:latin typeface="Cantarell"/>
              <a:ea typeface="Cantarell"/>
              <a:cs typeface="Cantarell"/>
              <a:sym typeface="Cantarell"/>
            </a:endParaRPr>
          </a:p>
        </p:txBody>
      </p:sp>
      <p:sp>
        <p:nvSpPr>
          <p:cNvPr id="661" name="Google Shape;661;p95"/>
          <p:cNvSpPr txBox="1"/>
          <p:nvPr/>
        </p:nvSpPr>
        <p:spPr>
          <a:xfrm>
            <a:off x="389250" y="1446575"/>
            <a:ext cx="8365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Cantarell"/>
                <a:ea typeface="Cantarell"/>
                <a:cs typeface="Cantarell"/>
                <a:sym typeface="Cantarell"/>
              </a:rPr>
              <a:t>The MicroMax Algorithm can’t run in the Arduino Mega for too long. That’s because the MicroMax Algorithm performs too many recursion functions and takes a lot of memory and computing power while performing these functions and thus the Mega board is not compatible of providing the required SRAM for a smooth performance.</a:t>
            </a:r>
            <a:endParaRPr sz="1500">
              <a:latin typeface="Cantarell"/>
              <a:ea typeface="Cantarell"/>
              <a:cs typeface="Cantarell"/>
              <a:sym typeface="Cantarell"/>
            </a:endParaRPr>
          </a:p>
        </p:txBody>
      </p:sp>
      <p:sp>
        <p:nvSpPr>
          <p:cNvPr id="662" name="Google Shape;662;p95"/>
          <p:cNvSpPr txBox="1"/>
          <p:nvPr/>
        </p:nvSpPr>
        <p:spPr>
          <a:xfrm>
            <a:off x="575750" y="2798300"/>
            <a:ext cx="8365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ntarell"/>
                <a:ea typeface="Cantarell"/>
                <a:cs typeface="Cantarell"/>
                <a:sym typeface="Cantarell"/>
              </a:rPr>
              <a:t>NodeMCU 32-S</a:t>
            </a:r>
            <a:endParaRPr sz="1500" b="1">
              <a:latin typeface="Cantarell"/>
              <a:ea typeface="Cantarell"/>
              <a:cs typeface="Cantarell"/>
              <a:sym typeface="Cantarell"/>
            </a:endParaRPr>
          </a:p>
        </p:txBody>
      </p:sp>
      <p:sp>
        <p:nvSpPr>
          <p:cNvPr id="663" name="Google Shape;663;p95"/>
          <p:cNvSpPr txBox="1"/>
          <p:nvPr/>
        </p:nvSpPr>
        <p:spPr>
          <a:xfrm>
            <a:off x="676200" y="3213800"/>
            <a:ext cx="8365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Cantarell"/>
                <a:ea typeface="Cantarell"/>
                <a:cs typeface="Cantarell"/>
                <a:sym typeface="Cantarell"/>
              </a:rPr>
              <a:t>Therefore, we tackle this problem by running the MicroMax Algorithm in a separate Node MCU 32-S  board. In this way we were able to achieve responses from the algorithm in a very short time period. Plus, the NodeMCUs higher SRAM capacity</a:t>
            </a:r>
            <a:r>
              <a:rPr lang="en" sz="1500">
                <a:solidFill>
                  <a:schemeClr val="dk1"/>
                </a:solidFill>
                <a:latin typeface="Cantarell"/>
                <a:ea typeface="Cantarell"/>
                <a:cs typeface="Cantarell"/>
                <a:sym typeface="Cantarell"/>
              </a:rPr>
              <a:t> (64kB)</a:t>
            </a:r>
            <a:r>
              <a:rPr lang="en" sz="1500">
                <a:latin typeface="Cantarell"/>
                <a:ea typeface="Cantarell"/>
                <a:cs typeface="Cantarell"/>
                <a:sym typeface="Cantarell"/>
              </a:rPr>
              <a:t> allows the algorithm to perform it’s recursive functions as smooth as possible.</a:t>
            </a:r>
            <a:endParaRPr sz="1500">
              <a:latin typeface="Cantarell"/>
              <a:ea typeface="Cantarell"/>
              <a:cs typeface="Cantarell"/>
              <a:sym typeface="Cantare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6"/>
          <p:cNvSpPr txBox="1">
            <a:spLocks noGrp="1"/>
          </p:cNvSpPr>
          <p:nvPr>
            <p:ph type="title"/>
          </p:nvPr>
        </p:nvSpPr>
        <p:spPr>
          <a:xfrm>
            <a:off x="720000" y="30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Serial Communication Circuit Diagram</a:t>
            </a:r>
            <a:endParaRPr sz="2400">
              <a:latin typeface="Cinzel SemiBold"/>
              <a:ea typeface="Cinzel SemiBold"/>
              <a:cs typeface="Cinzel SemiBold"/>
              <a:sym typeface="Cinzel SemiBold"/>
            </a:endParaRPr>
          </a:p>
        </p:txBody>
      </p:sp>
      <p:pic>
        <p:nvPicPr>
          <p:cNvPr id="669" name="Google Shape;669;p96"/>
          <p:cNvPicPr preferRelativeResize="0"/>
          <p:nvPr/>
        </p:nvPicPr>
        <p:blipFill>
          <a:blip r:embed="rId3">
            <a:alphaModFix/>
          </a:blip>
          <a:stretch>
            <a:fillRect/>
          </a:stretch>
        </p:blipFill>
        <p:spPr>
          <a:xfrm>
            <a:off x="1170913" y="875925"/>
            <a:ext cx="6802174" cy="3962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7"/>
          <p:cNvSpPr txBox="1"/>
          <p:nvPr/>
        </p:nvSpPr>
        <p:spPr>
          <a:xfrm>
            <a:off x="288800" y="269075"/>
            <a:ext cx="8365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ntarell"/>
                <a:ea typeface="Cantarell"/>
                <a:cs typeface="Cantarell"/>
                <a:sym typeface="Cantarell"/>
              </a:rPr>
              <a:t>From Mega to NodeMCU 32-S</a:t>
            </a:r>
            <a:endParaRPr sz="1500" b="1">
              <a:latin typeface="Cantarell"/>
              <a:ea typeface="Cantarell"/>
              <a:cs typeface="Cantarell"/>
              <a:sym typeface="Cantarell"/>
            </a:endParaRPr>
          </a:p>
        </p:txBody>
      </p:sp>
      <p:sp>
        <p:nvSpPr>
          <p:cNvPr id="675" name="Google Shape;675;p97"/>
          <p:cNvSpPr txBox="1"/>
          <p:nvPr/>
        </p:nvSpPr>
        <p:spPr>
          <a:xfrm>
            <a:off x="389250" y="926850"/>
            <a:ext cx="8365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Cantarell"/>
                <a:ea typeface="Cantarell"/>
                <a:cs typeface="Cantarell"/>
                <a:sym typeface="Cantarell"/>
              </a:rPr>
              <a:t>The move done  by the human player is sent to the node in the form of a size 4 array</a:t>
            </a:r>
            <a:endParaRPr sz="1600">
              <a:latin typeface="Cantarell"/>
              <a:ea typeface="Cantarell"/>
              <a:cs typeface="Cantarell"/>
              <a:sym typeface="Cantarell"/>
            </a:endParaRPr>
          </a:p>
          <a:p>
            <a:pPr marL="0" lvl="0" indent="0" algn="l" rtl="0">
              <a:spcBef>
                <a:spcPts val="0"/>
              </a:spcBef>
              <a:spcAft>
                <a:spcPts val="0"/>
              </a:spcAft>
              <a:buNone/>
            </a:pPr>
            <a:endParaRPr sz="1600">
              <a:latin typeface="Cantarell"/>
              <a:ea typeface="Cantarell"/>
              <a:cs typeface="Cantarell"/>
              <a:sym typeface="Cantarell"/>
            </a:endParaRPr>
          </a:p>
          <a:p>
            <a:pPr marL="0" lvl="0" indent="0" algn="l" rtl="0">
              <a:spcBef>
                <a:spcPts val="0"/>
              </a:spcBef>
              <a:spcAft>
                <a:spcPts val="0"/>
              </a:spcAft>
              <a:buNone/>
            </a:pPr>
            <a:r>
              <a:rPr lang="en" sz="1600">
                <a:latin typeface="Cantarell"/>
                <a:ea typeface="Cantarell"/>
                <a:cs typeface="Cantarell"/>
                <a:sym typeface="Cantarell"/>
              </a:rPr>
              <a:t>During the RESTART game state a single letter is sent to the Node to trigger the ESP.restart() function in the NodeMCU 32-S.</a:t>
            </a:r>
            <a:endParaRPr sz="1600">
              <a:latin typeface="Cantarell"/>
              <a:ea typeface="Cantarell"/>
              <a:cs typeface="Cantarell"/>
              <a:sym typeface="Cantarell"/>
            </a:endParaRPr>
          </a:p>
        </p:txBody>
      </p:sp>
      <p:sp>
        <p:nvSpPr>
          <p:cNvPr id="676" name="Google Shape;676;p97"/>
          <p:cNvSpPr txBox="1"/>
          <p:nvPr/>
        </p:nvSpPr>
        <p:spPr>
          <a:xfrm>
            <a:off x="270950" y="2341100"/>
            <a:ext cx="8365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antarell"/>
                <a:ea typeface="Cantarell"/>
                <a:cs typeface="Cantarell"/>
                <a:sym typeface="Cantarell"/>
              </a:rPr>
              <a:t>From NodeMCU 32-S to Mega</a:t>
            </a:r>
            <a:endParaRPr sz="1500" b="1">
              <a:latin typeface="Cantarell"/>
              <a:ea typeface="Cantarell"/>
              <a:cs typeface="Cantarell"/>
              <a:sym typeface="Cantarell"/>
            </a:endParaRPr>
          </a:p>
        </p:txBody>
      </p:sp>
      <p:sp>
        <p:nvSpPr>
          <p:cNvPr id="677" name="Google Shape;677;p97"/>
          <p:cNvSpPr txBox="1"/>
          <p:nvPr/>
        </p:nvSpPr>
        <p:spPr>
          <a:xfrm>
            <a:off x="676200" y="2832800"/>
            <a:ext cx="8365500" cy="189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Cantarell"/>
                <a:ea typeface="Cantarell"/>
                <a:cs typeface="Cantarell"/>
                <a:sym typeface="Cantarell"/>
              </a:rPr>
              <a:t>The Node is sending either the reply move by the algorithm (in the form of a size 4 array) or sending messages identifying special states such as:</a:t>
            </a:r>
            <a:endParaRPr sz="1600">
              <a:latin typeface="Cantarell"/>
              <a:ea typeface="Cantarell"/>
              <a:cs typeface="Cantarell"/>
              <a:sym typeface="Cantarell"/>
            </a:endParaRPr>
          </a:p>
          <a:p>
            <a:pPr marL="0" lvl="0" indent="0" algn="l" rtl="0">
              <a:spcBef>
                <a:spcPts val="0"/>
              </a:spcBef>
              <a:spcAft>
                <a:spcPts val="0"/>
              </a:spcAft>
              <a:buNone/>
            </a:pPr>
            <a:r>
              <a:rPr lang="en" sz="1600">
                <a:latin typeface="Cantarell"/>
                <a:ea typeface="Cantarell"/>
                <a:cs typeface="Cantarell"/>
                <a:sym typeface="Cantarell"/>
              </a:rPr>
              <a:t>                                          NO VALID MOVE     -   ”NV”</a:t>
            </a:r>
            <a:endParaRPr sz="1600">
              <a:latin typeface="Cantarell"/>
              <a:ea typeface="Cantarell"/>
              <a:cs typeface="Cantarell"/>
              <a:sym typeface="Cantarell"/>
            </a:endParaRPr>
          </a:p>
          <a:p>
            <a:pPr marL="0" lvl="0" indent="0" algn="l" rtl="0">
              <a:spcBef>
                <a:spcPts val="0"/>
              </a:spcBef>
              <a:spcAft>
                <a:spcPts val="0"/>
              </a:spcAft>
              <a:buNone/>
            </a:pPr>
            <a:r>
              <a:rPr lang="en" sz="1600">
                <a:latin typeface="Cantarell"/>
                <a:ea typeface="Cantarell"/>
                <a:cs typeface="Cantarell"/>
                <a:sym typeface="Cantarell"/>
              </a:rPr>
              <a:t>                                          COMPUTER WINS   -  “CW”</a:t>
            </a:r>
            <a:endParaRPr sz="1600">
              <a:latin typeface="Cantarell"/>
              <a:ea typeface="Cantarell"/>
              <a:cs typeface="Cantarell"/>
              <a:sym typeface="Cantarell"/>
            </a:endParaRPr>
          </a:p>
          <a:p>
            <a:pPr marL="0" lvl="0" indent="0" algn="l" rtl="0">
              <a:spcBef>
                <a:spcPts val="0"/>
              </a:spcBef>
              <a:spcAft>
                <a:spcPts val="0"/>
              </a:spcAft>
              <a:buNone/>
            </a:pPr>
            <a:r>
              <a:rPr lang="en" sz="1600">
                <a:latin typeface="Cantarell"/>
                <a:ea typeface="Cantarell"/>
                <a:cs typeface="Cantarell"/>
                <a:sym typeface="Cantarell"/>
              </a:rPr>
              <a:t>                                          PLAYER WINS          -  “PW”</a:t>
            </a:r>
            <a:endParaRPr sz="1600">
              <a:latin typeface="Cantarell"/>
              <a:ea typeface="Cantarell"/>
              <a:cs typeface="Cantarell"/>
              <a:sym typeface="Cantarell"/>
            </a:endParaRPr>
          </a:p>
          <a:p>
            <a:pPr marL="0" lvl="0" indent="0" algn="l" rtl="0">
              <a:spcBef>
                <a:spcPts val="0"/>
              </a:spcBef>
              <a:spcAft>
                <a:spcPts val="0"/>
              </a:spcAft>
              <a:buNone/>
            </a:pPr>
            <a:r>
              <a:rPr lang="en" sz="1600">
                <a:latin typeface="Cantarell"/>
                <a:ea typeface="Cantarell"/>
                <a:cs typeface="Cantarell"/>
                <a:sym typeface="Cantarell"/>
              </a:rPr>
              <a:t>                                          Invalid Move Punishment   -   “IP”</a:t>
            </a:r>
            <a:endParaRPr sz="1600">
              <a:latin typeface="Cantarell"/>
              <a:ea typeface="Cantarell"/>
              <a:cs typeface="Cantarell"/>
              <a:sym typeface="Cantarell"/>
            </a:endParaRPr>
          </a:p>
          <a:p>
            <a:pPr marL="0" lvl="0" indent="0" algn="l" rtl="0">
              <a:spcBef>
                <a:spcPts val="0"/>
              </a:spcBef>
              <a:spcAft>
                <a:spcPts val="0"/>
              </a:spcAft>
              <a:buNone/>
            </a:pPr>
            <a:endParaRPr sz="1500">
              <a:latin typeface="Cantarell"/>
              <a:ea typeface="Cantarell"/>
              <a:cs typeface="Cantarell"/>
              <a:sym typeface="Cantare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8"/>
          <p:cNvSpPr txBox="1">
            <a:spLocks noGrp="1"/>
          </p:cNvSpPr>
          <p:nvPr>
            <p:ph type="title"/>
          </p:nvPr>
        </p:nvSpPr>
        <p:spPr>
          <a:xfrm>
            <a:off x="720000" y="30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215538H - Naranpanawa HMSDK</a:t>
            </a:r>
            <a:endParaRPr sz="2400">
              <a:latin typeface="Cinzel SemiBold"/>
              <a:ea typeface="Cinzel SemiBold"/>
              <a:cs typeface="Cinzel SemiBold"/>
              <a:sym typeface="Cinzel SemiBold"/>
            </a:endParaRPr>
          </a:p>
        </p:txBody>
      </p:sp>
      <p:sp>
        <p:nvSpPr>
          <p:cNvPr id="683" name="Google Shape;683;p98"/>
          <p:cNvSpPr txBox="1"/>
          <p:nvPr/>
        </p:nvSpPr>
        <p:spPr>
          <a:xfrm>
            <a:off x="1587650" y="1364600"/>
            <a:ext cx="66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ntarell"/>
              <a:ea typeface="Cantarell"/>
              <a:cs typeface="Cantarell"/>
              <a:sym typeface="Cantarell"/>
            </a:endParaRPr>
          </a:p>
        </p:txBody>
      </p:sp>
      <p:sp>
        <p:nvSpPr>
          <p:cNvPr id="684" name="Google Shape;684;p98"/>
          <p:cNvSpPr txBox="1"/>
          <p:nvPr/>
        </p:nvSpPr>
        <p:spPr>
          <a:xfrm>
            <a:off x="1394000" y="1010350"/>
            <a:ext cx="6987300" cy="1293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1200"/>
              </a:spcBef>
              <a:spcAft>
                <a:spcPts val="0"/>
              </a:spcAft>
              <a:buClr>
                <a:schemeClr val="dk1"/>
              </a:buClr>
              <a:buSzPts val="1800"/>
              <a:buFont typeface="Cantarell"/>
              <a:buChar char="❖"/>
            </a:pPr>
            <a:r>
              <a:rPr lang="en" sz="1800">
                <a:solidFill>
                  <a:schemeClr val="dk1"/>
                </a:solidFill>
                <a:latin typeface="Cantarell"/>
                <a:ea typeface="Cantarell"/>
                <a:cs typeface="Cantarell"/>
                <a:sym typeface="Cantarell"/>
              </a:rPr>
              <a:t>Electromagnet and Transistor</a:t>
            </a:r>
            <a:endParaRPr sz="1800">
              <a:solidFill>
                <a:schemeClr val="dk1"/>
              </a:solidFill>
              <a:latin typeface="Cantarell"/>
              <a:ea typeface="Cantarell"/>
              <a:cs typeface="Cantarell"/>
              <a:sym typeface="Cantarell"/>
            </a:endParaRPr>
          </a:p>
          <a:p>
            <a:pPr marL="457200" lvl="0" indent="-342900" algn="l" rtl="0">
              <a:lnSpc>
                <a:spcPct val="150000"/>
              </a:lnSpc>
              <a:spcBef>
                <a:spcPts val="0"/>
              </a:spcBef>
              <a:spcAft>
                <a:spcPts val="0"/>
              </a:spcAft>
              <a:buClr>
                <a:schemeClr val="dk1"/>
              </a:buClr>
              <a:buSzPts val="1800"/>
              <a:buFont typeface="Cantarell"/>
              <a:buChar char="❖"/>
            </a:pPr>
            <a:r>
              <a:rPr lang="en" sz="1800">
                <a:solidFill>
                  <a:schemeClr val="dk1"/>
                </a:solidFill>
                <a:latin typeface="Cantarell"/>
                <a:ea typeface="Cantarell"/>
                <a:cs typeface="Cantarell"/>
                <a:sym typeface="Cantarell"/>
              </a:rPr>
              <a:t>L7805 Voltage Regulator</a:t>
            </a:r>
            <a:endParaRPr sz="1800">
              <a:solidFill>
                <a:schemeClr val="dk1"/>
              </a:solidFill>
              <a:latin typeface="Cantarell"/>
              <a:ea typeface="Cantarell"/>
              <a:cs typeface="Cantarell"/>
              <a:sym typeface="Cantarell"/>
            </a:endParaRPr>
          </a:p>
          <a:p>
            <a:pPr marL="457200" lvl="0" indent="-342900" algn="l" rtl="0">
              <a:lnSpc>
                <a:spcPct val="150000"/>
              </a:lnSpc>
              <a:spcBef>
                <a:spcPts val="0"/>
              </a:spcBef>
              <a:spcAft>
                <a:spcPts val="0"/>
              </a:spcAft>
              <a:buClr>
                <a:schemeClr val="dk1"/>
              </a:buClr>
              <a:buSzPts val="1800"/>
              <a:buFont typeface="Cantarell"/>
              <a:buChar char="❖"/>
            </a:pPr>
            <a:r>
              <a:rPr lang="en" sz="1800">
                <a:solidFill>
                  <a:schemeClr val="dk1"/>
                </a:solidFill>
                <a:latin typeface="Cantarell"/>
                <a:ea typeface="Cantarell"/>
                <a:cs typeface="Cantarell"/>
                <a:sym typeface="Cantarell"/>
              </a:rPr>
              <a:t>Power Supply Unit</a:t>
            </a:r>
            <a:endParaRPr sz="1800">
              <a:solidFill>
                <a:schemeClr val="dk1"/>
              </a:solidFill>
              <a:latin typeface="Cantarell"/>
              <a:ea typeface="Cantarell"/>
              <a:cs typeface="Cantarell"/>
              <a:sym typeface="Cantare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9"/>
          <p:cNvSpPr txBox="1">
            <a:spLocks noGrp="1"/>
          </p:cNvSpPr>
          <p:nvPr>
            <p:ph type="body" idx="1"/>
          </p:nvPr>
        </p:nvSpPr>
        <p:spPr>
          <a:xfrm>
            <a:off x="781888" y="1139300"/>
            <a:ext cx="4292700" cy="3151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Electromagnet is  used to move the chess pieces because it can generate a magnetic field which creates the link between the it and the chess pieces.</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The electromagnet is placed underneath the chessboard, and it would move the pieces with great accuracy and precision.</a:t>
            </a:r>
            <a:endParaRPr sz="1800"/>
          </a:p>
        </p:txBody>
      </p:sp>
      <p:sp>
        <p:nvSpPr>
          <p:cNvPr id="690" name="Google Shape;690;p99"/>
          <p:cNvSpPr txBox="1">
            <a:spLocks noGrp="1"/>
          </p:cNvSpPr>
          <p:nvPr>
            <p:ph type="title"/>
          </p:nvPr>
        </p:nvSpPr>
        <p:spPr>
          <a:xfrm>
            <a:off x="1542600" y="278100"/>
            <a:ext cx="60588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Electromagnet - P25/20</a:t>
            </a:r>
            <a:endParaRPr/>
          </a:p>
        </p:txBody>
      </p:sp>
      <p:pic>
        <p:nvPicPr>
          <p:cNvPr id="691" name="Google Shape;691;p99"/>
          <p:cNvPicPr preferRelativeResize="0"/>
          <p:nvPr/>
        </p:nvPicPr>
        <p:blipFill>
          <a:blip r:embed="rId3">
            <a:alphaModFix/>
          </a:blip>
          <a:stretch>
            <a:fillRect/>
          </a:stretch>
        </p:blipFill>
        <p:spPr>
          <a:xfrm>
            <a:off x="5456663" y="1139288"/>
            <a:ext cx="2905451" cy="2905425"/>
          </a:xfrm>
          <a:prstGeom prst="rect">
            <a:avLst/>
          </a:prstGeom>
          <a:noFill/>
          <a:ln>
            <a:noFill/>
          </a:ln>
          <a:effectLst>
            <a:outerShdw blurRad="71438" dist="76200" dir="3300000" algn="bl" rotWithShape="0">
              <a:srgbClr val="000000">
                <a:alpha val="50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0"/>
          <p:cNvSpPr txBox="1"/>
          <p:nvPr/>
        </p:nvSpPr>
        <p:spPr>
          <a:xfrm>
            <a:off x="619525" y="296200"/>
            <a:ext cx="4944000" cy="3771000"/>
          </a:xfrm>
          <a:prstGeom prst="rect">
            <a:avLst/>
          </a:prstGeom>
          <a:noFill/>
          <a:ln>
            <a:noFill/>
          </a:ln>
        </p:spPr>
        <p:txBody>
          <a:bodyPr spcFirstLastPara="1" wrap="square" lIns="91425" tIns="91425" rIns="91425" bIns="91425" anchor="t" anchorCtr="0">
            <a:spAutoFit/>
          </a:bodyPr>
          <a:lstStyle/>
          <a:p>
            <a:pPr marL="457200" lvl="0" indent="-330200" algn="l" rtl="0">
              <a:spcBef>
                <a:spcPts val="1000"/>
              </a:spcBef>
              <a:spcAft>
                <a:spcPts val="0"/>
              </a:spcAft>
              <a:buClr>
                <a:schemeClr val="dk1"/>
              </a:buClr>
              <a:buSzPts val="1600"/>
              <a:buFont typeface="Cantarell"/>
              <a:buChar char="➢"/>
            </a:pPr>
            <a:r>
              <a:rPr lang="en" sz="1600">
                <a:solidFill>
                  <a:schemeClr val="dk1"/>
                </a:solidFill>
                <a:latin typeface="Cantarell"/>
                <a:ea typeface="Cantarell"/>
                <a:cs typeface="Cantarell"/>
                <a:sym typeface="Cantarell"/>
              </a:rPr>
              <a:t>An electromagnet is a solenoid wrapped around a bar of iron or other ferromagnetic material.</a:t>
            </a:r>
            <a:endParaRPr sz="1600">
              <a:solidFill>
                <a:schemeClr val="dk1"/>
              </a:solidFill>
              <a:latin typeface="Cantarell"/>
              <a:ea typeface="Cantarell"/>
              <a:cs typeface="Cantarell"/>
              <a:sym typeface="Cantarell"/>
            </a:endParaRPr>
          </a:p>
          <a:p>
            <a:pPr marL="457200" lvl="0" indent="-330200" algn="l" rtl="0">
              <a:spcBef>
                <a:spcPts val="1000"/>
              </a:spcBef>
              <a:spcAft>
                <a:spcPts val="0"/>
              </a:spcAft>
              <a:buClr>
                <a:schemeClr val="dk1"/>
              </a:buClr>
              <a:buSzPts val="1600"/>
              <a:buFont typeface="Cantarell"/>
              <a:buChar char="➢"/>
            </a:pPr>
            <a:r>
              <a:rPr lang="en" sz="1600">
                <a:solidFill>
                  <a:schemeClr val="dk1"/>
                </a:solidFill>
                <a:latin typeface="Cantarell"/>
                <a:ea typeface="Cantarell"/>
                <a:cs typeface="Cantarell"/>
                <a:sym typeface="Cantarell"/>
              </a:rPr>
              <a:t>The magnetic field of the solenoid magnetizes the iron bar by aligning its magnetic domains.</a:t>
            </a:r>
            <a:endParaRPr sz="1600">
              <a:solidFill>
                <a:schemeClr val="dk1"/>
              </a:solidFill>
              <a:latin typeface="Cantarell"/>
              <a:ea typeface="Cantarell"/>
              <a:cs typeface="Cantarell"/>
              <a:sym typeface="Cantarell"/>
            </a:endParaRPr>
          </a:p>
          <a:p>
            <a:pPr marL="457200" lvl="0" indent="-330200" algn="l" rtl="0">
              <a:spcBef>
                <a:spcPts val="1000"/>
              </a:spcBef>
              <a:spcAft>
                <a:spcPts val="0"/>
              </a:spcAft>
              <a:buClr>
                <a:schemeClr val="dk1"/>
              </a:buClr>
              <a:buSzPts val="1600"/>
              <a:buFont typeface="Cantarell"/>
              <a:buChar char="➢"/>
            </a:pPr>
            <a:r>
              <a:rPr lang="en" sz="1600">
                <a:solidFill>
                  <a:schemeClr val="dk1"/>
                </a:solidFill>
                <a:latin typeface="Cantarell"/>
                <a:ea typeface="Cantarell"/>
                <a:cs typeface="Cantarell"/>
                <a:sym typeface="Cantarell"/>
              </a:rPr>
              <a:t>The main advantage of an electromagnet over a permanent magnet is that it can produce a magnetic field when needed.</a:t>
            </a:r>
            <a:endParaRPr sz="1600">
              <a:solidFill>
                <a:schemeClr val="dk1"/>
              </a:solidFill>
              <a:latin typeface="Cantarell"/>
              <a:ea typeface="Cantarell"/>
              <a:cs typeface="Cantarell"/>
              <a:sym typeface="Cantarell"/>
            </a:endParaRPr>
          </a:p>
          <a:p>
            <a:pPr marL="457200" lvl="0" indent="-330200" algn="l" rtl="0">
              <a:spcBef>
                <a:spcPts val="1000"/>
              </a:spcBef>
              <a:spcAft>
                <a:spcPts val="0"/>
              </a:spcAft>
              <a:buClr>
                <a:schemeClr val="dk1"/>
              </a:buClr>
              <a:buSzPts val="1600"/>
              <a:buFont typeface="Cantarell"/>
              <a:buChar char="➢"/>
            </a:pPr>
            <a:r>
              <a:rPr lang="en" sz="1600">
                <a:solidFill>
                  <a:schemeClr val="dk1"/>
                </a:solidFill>
                <a:latin typeface="Cantarell"/>
                <a:ea typeface="Cantarell"/>
                <a:cs typeface="Cantarell"/>
                <a:sym typeface="Cantarell"/>
              </a:rPr>
              <a:t>The electromagnet creates a magnetic field only if an electric current run through it, if the electric current is turned off the magnetic field stops.</a:t>
            </a:r>
            <a:endParaRPr sz="1600">
              <a:solidFill>
                <a:schemeClr val="dk1"/>
              </a:solidFill>
              <a:latin typeface="Cantarell"/>
              <a:ea typeface="Cantarell"/>
              <a:cs typeface="Cantarell"/>
              <a:sym typeface="Cantarell"/>
            </a:endParaRPr>
          </a:p>
        </p:txBody>
      </p:sp>
      <p:pic>
        <p:nvPicPr>
          <p:cNvPr id="697" name="Google Shape;697;p100"/>
          <p:cNvPicPr preferRelativeResize="0"/>
          <p:nvPr/>
        </p:nvPicPr>
        <p:blipFill>
          <a:blip r:embed="rId3">
            <a:alphaModFix/>
          </a:blip>
          <a:stretch>
            <a:fillRect/>
          </a:stretch>
        </p:blipFill>
        <p:spPr>
          <a:xfrm>
            <a:off x="5751950" y="701225"/>
            <a:ext cx="3116125" cy="2087800"/>
          </a:xfrm>
          <a:prstGeom prst="rect">
            <a:avLst/>
          </a:prstGeom>
          <a:noFill/>
          <a:ln>
            <a:noFill/>
          </a:ln>
          <a:effectLst>
            <a:outerShdw blurRad="100013" dist="66675" dir="3180000" algn="bl" rotWithShape="0">
              <a:srgbClr val="000000">
                <a:alpha val="50000"/>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1"/>
          <p:cNvSpPr txBox="1"/>
          <p:nvPr/>
        </p:nvSpPr>
        <p:spPr>
          <a:xfrm>
            <a:off x="1155225" y="440875"/>
            <a:ext cx="6733500" cy="30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ntarell"/>
              <a:ea typeface="Cantarell"/>
              <a:cs typeface="Cantarell"/>
              <a:sym typeface="Cantarell"/>
            </a:endParaRPr>
          </a:p>
        </p:txBody>
      </p:sp>
      <p:sp>
        <p:nvSpPr>
          <p:cNvPr id="703" name="Google Shape;703;p101"/>
          <p:cNvSpPr txBox="1"/>
          <p:nvPr/>
        </p:nvSpPr>
        <p:spPr>
          <a:xfrm>
            <a:off x="745675" y="638425"/>
            <a:ext cx="4312500" cy="37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Cinzel"/>
                <a:ea typeface="Cinzel"/>
                <a:cs typeface="Cinzel"/>
                <a:sym typeface="Cinzel"/>
              </a:rPr>
              <a:t>Specifications -:</a:t>
            </a:r>
            <a:endParaRPr sz="2200">
              <a:solidFill>
                <a:schemeClr val="dk1"/>
              </a:solidFill>
              <a:latin typeface="Cinzel"/>
              <a:ea typeface="Cinzel"/>
              <a:cs typeface="Cinzel"/>
              <a:sym typeface="Cinzel"/>
            </a:endParaRPr>
          </a:p>
          <a:p>
            <a:pPr marL="0" lvl="0" indent="0" algn="l" rtl="0">
              <a:spcBef>
                <a:spcPts val="0"/>
              </a:spcBef>
              <a:spcAft>
                <a:spcPts val="0"/>
              </a:spcAft>
              <a:buNone/>
            </a:pPr>
            <a:endParaRPr sz="1300">
              <a:solidFill>
                <a:schemeClr val="dk1"/>
              </a:solidFill>
              <a:latin typeface="Cinzel"/>
              <a:ea typeface="Cinzel"/>
              <a:cs typeface="Cinzel"/>
              <a:sym typeface="Cinzel"/>
            </a:endParaRPr>
          </a:p>
          <a:p>
            <a:pPr marL="457200" lvl="0" indent="-336550" algn="l" rtl="0">
              <a:lnSpc>
                <a:spcPct val="100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Nominal Voltage: 5V DC</a:t>
            </a:r>
            <a:endParaRPr sz="1700">
              <a:solidFill>
                <a:schemeClr val="dk1"/>
              </a:solidFill>
              <a:latin typeface="Cantarell"/>
              <a:ea typeface="Cantarell"/>
              <a:cs typeface="Cantarell"/>
              <a:sym typeface="Cantarell"/>
            </a:endParaRPr>
          </a:p>
          <a:p>
            <a:pPr marL="457200" lvl="0" indent="-336550" algn="l" rtl="0">
              <a:lnSpc>
                <a:spcPct val="100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Current Draw: 0.3 Amps at 5V</a:t>
            </a:r>
            <a:endParaRPr sz="1700">
              <a:solidFill>
                <a:schemeClr val="dk1"/>
              </a:solidFill>
              <a:latin typeface="Cantarell"/>
              <a:ea typeface="Cantarell"/>
              <a:cs typeface="Cantarell"/>
              <a:sym typeface="Cantarell"/>
            </a:endParaRPr>
          </a:p>
          <a:p>
            <a:pPr marL="457200" lvl="0" indent="-336550" algn="l" rtl="0">
              <a:lnSpc>
                <a:spcPct val="100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Holding Force: 5 Kg</a:t>
            </a:r>
            <a:endParaRPr sz="1700">
              <a:solidFill>
                <a:schemeClr val="dk1"/>
              </a:solidFill>
              <a:latin typeface="Cantarell"/>
              <a:ea typeface="Cantarell"/>
              <a:cs typeface="Cantarell"/>
              <a:sym typeface="Cantarell"/>
            </a:endParaRPr>
          </a:p>
          <a:p>
            <a:pPr marL="457200" lvl="0" indent="-336550" algn="l" rtl="0">
              <a:lnSpc>
                <a:spcPct val="100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Diameter: 25mm</a:t>
            </a:r>
            <a:endParaRPr sz="1700">
              <a:solidFill>
                <a:schemeClr val="dk1"/>
              </a:solidFill>
              <a:latin typeface="Cantarell"/>
              <a:ea typeface="Cantarell"/>
              <a:cs typeface="Cantarell"/>
              <a:sym typeface="Cantarell"/>
            </a:endParaRPr>
          </a:p>
          <a:p>
            <a:pPr marL="457200" lvl="0" indent="-336550" algn="l" rtl="0">
              <a:lnSpc>
                <a:spcPct val="100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Center Diameter: 12mm </a:t>
            </a:r>
            <a:endParaRPr sz="1700">
              <a:solidFill>
                <a:schemeClr val="dk1"/>
              </a:solidFill>
              <a:latin typeface="Cantarell"/>
              <a:ea typeface="Cantarell"/>
              <a:cs typeface="Cantarell"/>
              <a:sym typeface="Cantarell"/>
            </a:endParaRPr>
          </a:p>
          <a:p>
            <a:pPr marL="457200" lvl="0" indent="-336550" algn="l" rtl="0">
              <a:lnSpc>
                <a:spcPct val="100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Height: 20mm </a:t>
            </a:r>
            <a:endParaRPr sz="1700">
              <a:solidFill>
                <a:schemeClr val="dk1"/>
              </a:solidFill>
              <a:latin typeface="Cantarell"/>
              <a:ea typeface="Cantarell"/>
              <a:cs typeface="Cantarell"/>
              <a:sym typeface="Cantarell"/>
            </a:endParaRPr>
          </a:p>
          <a:p>
            <a:pPr marL="457200" lvl="0" indent="-336550" algn="l" rtl="0">
              <a:lnSpc>
                <a:spcPct val="100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Lead Length: 280mm </a:t>
            </a:r>
            <a:endParaRPr sz="1700">
              <a:solidFill>
                <a:schemeClr val="dk1"/>
              </a:solidFill>
              <a:latin typeface="Cantarell"/>
              <a:ea typeface="Cantarell"/>
              <a:cs typeface="Cantarell"/>
              <a:sym typeface="Cantarell"/>
            </a:endParaRPr>
          </a:p>
        </p:txBody>
      </p:sp>
      <p:pic>
        <p:nvPicPr>
          <p:cNvPr id="704" name="Google Shape;704;p101"/>
          <p:cNvPicPr preferRelativeResize="0"/>
          <p:nvPr/>
        </p:nvPicPr>
        <p:blipFill>
          <a:blip r:embed="rId3">
            <a:alphaModFix/>
          </a:blip>
          <a:stretch>
            <a:fillRect/>
          </a:stretch>
        </p:blipFill>
        <p:spPr>
          <a:xfrm>
            <a:off x="4114275" y="2120600"/>
            <a:ext cx="4312499" cy="1282380"/>
          </a:xfrm>
          <a:prstGeom prst="rect">
            <a:avLst/>
          </a:prstGeom>
          <a:noFill/>
          <a:ln>
            <a:noFill/>
          </a:ln>
          <a:effectLst>
            <a:outerShdw blurRad="85725" dist="76200" dir="282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720000" y="174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Cinzel Medium"/>
                <a:ea typeface="Cinzel Medium"/>
                <a:cs typeface="Cinzel Medium"/>
                <a:sym typeface="Cinzel Medium"/>
              </a:rPr>
              <a:t>3D model - outer view</a:t>
            </a:r>
            <a:endParaRPr/>
          </a:p>
        </p:txBody>
      </p:sp>
      <p:pic>
        <p:nvPicPr>
          <p:cNvPr id="219" name="Google Shape;219;p33"/>
          <p:cNvPicPr preferRelativeResize="0"/>
          <p:nvPr/>
        </p:nvPicPr>
        <p:blipFill>
          <a:blip r:embed="rId3">
            <a:alphaModFix/>
          </a:blip>
          <a:stretch>
            <a:fillRect/>
          </a:stretch>
        </p:blipFill>
        <p:spPr>
          <a:xfrm>
            <a:off x="934663" y="842875"/>
            <a:ext cx="7274669" cy="40920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02"/>
          <p:cNvSpPr txBox="1">
            <a:spLocks noGrp="1"/>
          </p:cNvSpPr>
          <p:nvPr>
            <p:ph type="title"/>
          </p:nvPr>
        </p:nvSpPr>
        <p:spPr>
          <a:xfrm>
            <a:off x="908100" y="368100"/>
            <a:ext cx="7327800" cy="440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Technique -:</a:t>
            </a:r>
            <a:endParaRPr sz="2200"/>
          </a:p>
          <a:p>
            <a:pPr marL="0" lvl="0" indent="0" algn="l" rtl="0">
              <a:spcBef>
                <a:spcPts val="0"/>
              </a:spcBef>
              <a:spcAft>
                <a:spcPts val="0"/>
              </a:spcAft>
              <a:buNone/>
            </a:pPr>
            <a:endParaRPr sz="2200"/>
          </a:p>
          <a:p>
            <a:pPr marL="457200" lvl="0" indent="-336550" algn="l" rtl="0">
              <a:lnSpc>
                <a:spcPct val="115000"/>
              </a:lnSpc>
              <a:spcBef>
                <a:spcPts val="1000"/>
              </a:spcBef>
              <a:spcAft>
                <a:spcPts val="0"/>
              </a:spcAft>
              <a:buClr>
                <a:schemeClr val="dk1"/>
              </a:buClr>
              <a:buSzPts val="1700"/>
              <a:buFont typeface="Cantarell"/>
              <a:buChar char="●"/>
            </a:pPr>
            <a:r>
              <a:rPr lang="en" sz="1700">
                <a:latin typeface="Cantarell"/>
                <a:ea typeface="Cantarell"/>
                <a:cs typeface="Cantarell"/>
                <a:sym typeface="Cantarell"/>
              </a:rPr>
              <a:t>The chessboard is equipped with a single electromagnet positioned on a movable platform.</a:t>
            </a:r>
            <a:endParaRPr sz="1700">
              <a:latin typeface="Cantarell"/>
              <a:ea typeface="Cantarell"/>
              <a:cs typeface="Cantarell"/>
              <a:sym typeface="Cantarell"/>
            </a:endParaRPr>
          </a:p>
          <a:p>
            <a:pPr marL="457200" lvl="0" indent="-336550" algn="l" rtl="0">
              <a:lnSpc>
                <a:spcPct val="115000"/>
              </a:lnSpc>
              <a:spcBef>
                <a:spcPts val="1500"/>
              </a:spcBef>
              <a:spcAft>
                <a:spcPts val="0"/>
              </a:spcAft>
              <a:buClr>
                <a:schemeClr val="dk1"/>
              </a:buClr>
              <a:buSzPts val="1700"/>
              <a:buFont typeface="Cantarell"/>
              <a:buChar char="●"/>
            </a:pPr>
            <a:r>
              <a:rPr lang="en" sz="1700">
                <a:latin typeface="Cantarell"/>
                <a:ea typeface="Cantarell"/>
                <a:cs typeface="Cantarell"/>
                <a:sym typeface="Cantarell"/>
              </a:rPr>
              <a:t>The electromagnet is connected to a system of motors and belts.</a:t>
            </a:r>
            <a:endParaRPr sz="1700">
              <a:latin typeface="Cantarell"/>
              <a:ea typeface="Cantarell"/>
              <a:cs typeface="Cantarell"/>
              <a:sym typeface="Cantarell"/>
            </a:endParaRPr>
          </a:p>
          <a:p>
            <a:pPr marL="457200" lvl="0" indent="-336550" algn="l" rtl="0">
              <a:lnSpc>
                <a:spcPct val="115000"/>
              </a:lnSpc>
              <a:spcBef>
                <a:spcPts val="1000"/>
              </a:spcBef>
              <a:spcAft>
                <a:spcPts val="0"/>
              </a:spcAft>
              <a:buClr>
                <a:schemeClr val="dk1"/>
              </a:buClr>
              <a:buSzPts val="1700"/>
              <a:buFont typeface="Cantarell"/>
              <a:buChar char="●"/>
            </a:pPr>
            <a:r>
              <a:rPr lang="en" sz="1700">
                <a:latin typeface="Cantarell"/>
                <a:ea typeface="Cantarell"/>
                <a:cs typeface="Cantarell"/>
                <a:sym typeface="Cantarell"/>
              </a:rPr>
              <a:t>Each chess piece has a magnetic base for attraction.</a:t>
            </a:r>
            <a:endParaRPr sz="1700">
              <a:latin typeface="Cantarell"/>
              <a:ea typeface="Cantarell"/>
              <a:cs typeface="Cantarell"/>
              <a:sym typeface="Cantarell"/>
            </a:endParaRPr>
          </a:p>
          <a:p>
            <a:pPr marL="457200" lvl="0" indent="-336550" algn="l" rtl="0">
              <a:lnSpc>
                <a:spcPct val="115000"/>
              </a:lnSpc>
              <a:spcBef>
                <a:spcPts val="1000"/>
              </a:spcBef>
              <a:spcAft>
                <a:spcPts val="0"/>
              </a:spcAft>
              <a:buClr>
                <a:schemeClr val="dk1"/>
              </a:buClr>
              <a:buSzPts val="1700"/>
              <a:buFont typeface="Cantarell"/>
              <a:buChar char="●"/>
            </a:pPr>
            <a:r>
              <a:rPr lang="en" sz="1700">
                <a:latin typeface="Cantarell"/>
                <a:ea typeface="Cantarell"/>
                <a:cs typeface="Cantarell"/>
                <a:sym typeface="Cantarell"/>
              </a:rPr>
              <a:t>When a move needs to be made, the motors are activated, causing the movable platform to move along the belts.</a:t>
            </a:r>
            <a:endParaRPr sz="1700">
              <a:latin typeface="Cantarell"/>
              <a:ea typeface="Cantarell"/>
              <a:cs typeface="Cantarell"/>
              <a:sym typeface="Cantarell"/>
            </a:endParaRPr>
          </a:p>
          <a:p>
            <a:pPr marL="457200" lvl="0" indent="-336550" algn="l" rtl="0">
              <a:lnSpc>
                <a:spcPct val="115000"/>
              </a:lnSpc>
              <a:spcBef>
                <a:spcPts val="1000"/>
              </a:spcBef>
              <a:spcAft>
                <a:spcPts val="1500"/>
              </a:spcAft>
              <a:buClr>
                <a:schemeClr val="dk1"/>
              </a:buClr>
              <a:buSzPts val="1700"/>
              <a:buFont typeface="Cantarell"/>
              <a:buChar char="●"/>
            </a:pPr>
            <a:r>
              <a:rPr lang="en" sz="1700">
                <a:latin typeface="Cantarell"/>
                <a:ea typeface="Cantarell"/>
                <a:cs typeface="Cantarell"/>
                <a:sym typeface="Cantarell"/>
              </a:rPr>
              <a:t>The electromagnet, mounted on the movable platform, is positioned below the chess piece that needs to be moved.</a:t>
            </a:r>
            <a:endParaRPr sz="1700">
              <a:latin typeface="Cantarell"/>
              <a:ea typeface="Cantarell"/>
              <a:cs typeface="Cantarell"/>
              <a:sym typeface="Cantare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3"/>
          <p:cNvSpPr txBox="1">
            <a:spLocks noGrp="1"/>
          </p:cNvSpPr>
          <p:nvPr>
            <p:ph type="title"/>
          </p:nvPr>
        </p:nvSpPr>
        <p:spPr>
          <a:xfrm>
            <a:off x="720000" y="156600"/>
            <a:ext cx="7704000" cy="45483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1000"/>
              </a:spcBef>
              <a:spcAft>
                <a:spcPts val="0"/>
              </a:spcAft>
              <a:buClr>
                <a:schemeClr val="dk1"/>
              </a:buClr>
              <a:buSzPts val="1700"/>
              <a:buFont typeface="Cantarell"/>
              <a:buChar char="●"/>
            </a:pPr>
            <a:r>
              <a:rPr lang="en" sz="1700">
                <a:latin typeface="Cantarell"/>
                <a:ea typeface="Cantarell"/>
                <a:cs typeface="Cantarell"/>
                <a:sym typeface="Cantarell"/>
              </a:rPr>
              <a:t>When algorithm decided the move, the electromagnet is activated, creating a magnetic field that attracts the magnetic base of the chess piece.</a:t>
            </a:r>
            <a:endParaRPr sz="1700">
              <a:latin typeface="Cantarell"/>
              <a:ea typeface="Cantarell"/>
              <a:cs typeface="Cantarell"/>
              <a:sym typeface="Cantarell"/>
            </a:endParaRPr>
          </a:p>
          <a:p>
            <a:pPr marL="457200" lvl="0" indent="-336550" algn="l" rtl="0">
              <a:lnSpc>
                <a:spcPct val="115000"/>
              </a:lnSpc>
              <a:spcBef>
                <a:spcPts val="1500"/>
              </a:spcBef>
              <a:spcAft>
                <a:spcPts val="0"/>
              </a:spcAft>
              <a:buClr>
                <a:schemeClr val="dk1"/>
              </a:buClr>
              <a:buSzPts val="1700"/>
              <a:buFont typeface="Cantarell"/>
              <a:buChar char="●"/>
            </a:pPr>
            <a:r>
              <a:rPr lang="en" sz="1700">
                <a:latin typeface="Cantarell"/>
                <a:ea typeface="Cantarell"/>
                <a:cs typeface="Cantarell"/>
                <a:sym typeface="Cantarell"/>
              </a:rPr>
              <a:t>The movable platform, carrying the electromagnet and the attracted chess piece, moves along the belts to the desired destination square that provided by the algorithm.</a:t>
            </a:r>
            <a:endParaRPr sz="1700">
              <a:latin typeface="Cantarell"/>
              <a:ea typeface="Cantarell"/>
              <a:cs typeface="Cantarell"/>
              <a:sym typeface="Cantarell"/>
            </a:endParaRPr>
          </a:p>
          <a:p>
            <a:pPr marL="457200" lvl="0" indent="-336550" algn="l" rtl="0">
              <a:lnSpc>
                <a:spcPct val="115000"/>
              </a:lnSpc>
              <a:spcBef>
                <a:spcPts val="1000"/>
              </a:spcBef>
              <a:spcAft>
                <a:spcPts val="0"/>
              </a:spcAft>
              <a:buClr>
                <a:schemeClr val="dk1"/>
              </a:buClr>
              <a:buSzPts val="1700"/>
              <a:buFont typeface="Cantarell"/>
              <a:buChar char="●"/>
            </a:pPr>
            <a:r>
              <a:rPr lang="en" sz="1700">
                <a:latin typeface="Cantarell"/>
                <a:ea typeface="Cantarell"/>
                <a:cs typeface="Cantarell"/>
                <a:sym typeface="Cantarell"/>
              </a:rPr>
              <a:t>Once the movable platform reaches the destination square, the electromagnet is deactivated, releasing the chess piece.</a:t>
            </a:r>
            <a:endParaRPr sz="1700">
              <a:latin typeface="Cantarell"/>
              <a:ea typeface="Cantarell"/>
              <a:cs typeface="Cantarell"/>
              <a:sym typeface="Cantarell"/>
            </a:endParaRPr>
          </a:p>
          <a:p>
            <a:pPr marL="457200" lvl="0" indent="-336550" algn="l" rtl="0">
              <a:lnSpc>
                <a:spcPct val="115000"/>
              </a:lnSpc>
              <a:spcBef>
                <a:spcPts val="1000"/>
              </a:spcBef>
              <a:spcAft>
                <a:spcPts val="0"/>
              </a:spcAft>
              <a:buClr>
                <a:schemeClr val="dk1"/>
              </a:buClr>
              <a:buSzPts val="1700"/>
              <a:buFont typeface="Cantarell"/>
              <a:buChar char="●"/>
            </a:pPr>
            <a:r>
              <a:rPr lang="en" sz="1700">
                <a:latin typeface="Cantarell"/>
                <a:ea typeface="Cantarell"/>
                <a:cs typeface="Cantarell"/>
                <a:sym typeface="Cantarell"/>
              </a:rPr>
              <a:t>The motors then move the movable platform back to its starting position or to prepare for the next move.</a:t>
            </a:r>
            <a:endParaRPr sz="1700">
              <a:latin typeface="Cantarell"/>
              <a:ea typeface="Cantarell"/>
              <a:cs typeface="Cantarell"/>
              <a:sym typeface="Cantarell"/>
            </a:endParaRPr>
          </a:p>
          <a:p>
            <a:pPr marL="457200" lvl="0" indent="-336550" algn="l" rtl="0">
              <a:lnSpc>
                <a:spcPct val="115000"/>
              </a:lnSpc>
              <a:spcBef>
                <a:spcPts val="1000"/>
              </a:spcBef>
              <a:spcAft>
                <a:spcPts val="0"/>
              </a:spcAft>
              <a:buClr>
                <a:schemeClr val="dk1"/>
              </a:buClr>
              <a:buSzPts val="1700"/>
              <a:buFont typeface="Cantarell"/>
              <a:buChar char="●"/>
            </a:pPr>
            <a:r>
              <a:rPr lang="en" sz="1700">
                <a:latin typeface="Cantarell"/>
                <a:ea typeface="Cantarell"/>
                <a:cs typeface="Cantarell"/>
                <a:sym typeface="Cantarell"/>
              </a:rPr>
              <a:t>The chessboard is now ready for the next move, and the process repeats as needed.</a:t>
            </a:r>
            <a:endParaRPr sz="1700">
              <a:latin typeface="Cantarell"/>
              <a:ea typeface="Cantarell"/>
              <a:cs typeface="Cantarell"/>
              <a:sym typeface="Cantare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4"/>
          <p:cNvSpPr txBox="1">
            <a:spLocks noGrp="1"/>
          </p:cNvSpPr>
          <p:nvPr>
            <p:ph type="title"/>
          </p:nvPr>
        </p:nvSpPr>
        <p:spPr>
          <a:xfrm>
            <a:off x="720000" y="2377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Transistor - TIP120 NPN</a:t>
            </a:r>
            <a:endParaRPr/>
          </a:p>
        </p:txBody>
      </p:sp>
      <p:sp>
        <p:nvSpPr>
          <p:cNvPr id="720" name="Google Shape;720;p104"/>
          <p:cNvSpPr txBox="1">
            <a:spLocks noGrp="1"/>
          </p:cNvSpPr>
          <p:nvPr>
            <p:ph type="body" idx="1"/>
          </p:nvPr>
        </p:nvSpPr>
        <p:spPr>
          <a:xfrm>
            <a:off x="587125" y="957900"/>
            <a:ext cx="4746000" cy="39483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SzPts val="1600"/>
              <a:buChar char="➢"/>
            </a:pPr>
            <a:r>
              <a:rPr lang="en" sz="1600"/>
              <a:t>Due to insufficient power delivery, the Arduino's output pins are unable to directly power the electromagnet.</a:t>
            </a:r>
            <a:endParaRPr sz="1600"/>
          </a:p>
          <a:p>
            <a:pPr marL="457200" lvl="0" indent="-330200" algn="l" rtl="0">
              <a:spcBef>
                <a:spcPts val="1600"/>
              </a:spcBef>
              <a:spcAft>
                <a:spcPts val="0"/>
              </a:spcAft>
              <a:buSzPts val="1600"/>
              <a:buChar char="➢"/>
            </a:pPr>
            <a:r>
              <a:rPr lang="en" sz="1600"/>
              <a:t>Therefore, an independent electric current must be linked to the electromagnet.</a:t>
            </a:r>
            <a:endParaRPr sz="1600"/>
          </a:p>
          <a:p>
            <a:pPr marL="457200" lvl="0" indent="-330200" algn="l" rtl="0">
              <a:spcBef>
                <a:spcPts val="1000"/>
              </a:spcBef>
              <a:spcAft>
                <a:spcPts val="0"/>
              </a:spcAft>
              <a:buSzPts val="1600"/>
              <a:buChar char="➢"/>
            </a:pPr>
            <a:r>
              <a:rPr lang="en" sz="1600"/>
              <a:t>When necessary, an electromagnet is powered by an Arduino-controlled power transistor component that serves as a switch.</a:t>
            </a:r>
            <a:endParaRPr sz="1600"/>
          </a:p>
          <a:p>
            <a:pPr marL="457200" lvl="0" indent="-330200" algn="l" rtl="0">
              <a:spcBef>
                <a:spcPts val="1000"/>
              </a:spcBef>
              <a:spcAft>
                <a:spcPts val="1600"/>
              </a:spcAft>
              <a:buSzPts val="1600"/>
              <a:buChar char="➢"/>
            </a:pPr>
            <a:r>
              <a:rPr lang="en" sz="1600"/>
              <a:t>The benefit of the power transistor is that it can be controlled by the Arduino because only a little amount of amperage is required.</a:t>
            </a:r>
            <a:endParaRPr sz="1600"/>
          </a:p>
        </p:txBody>
      </p:sp>
      <p:pic>
        <p:nvPicPr>
          <p:cNvPr id="721" name="Google Shape;721;p104"/>
          <p:cNvPicPr preferRelativeResize="0"/>
          <p:nvPr/>
        </p:nvPicPr>
        <p:blipFill>
          <a:blip r:embed="rId3">
            <a:alphaModFix/>
          </a:blip>
          <a:stretch>
            <a:fillRect/>
          </a:stretch>
        </p:blipFill>
        <p:spPr>
          <a:xfrm>
            <a:off x="5606075" y="1742850"/>
            <a:ext cx="2143699" cy="1657800"/>
          </a:xfrm>
          <a:prstGeom prst="rect">
            <a:avLst/>
          </a:prstGeom>
          <a:noFill/>
          <a:ln>
            <a:noFill/>
          </a:ln>
          <a:effectLst>
            <a:outerShdw blurRad="85725" dist="66675" dir="3300000" algn="bl" rotWithShape="0">
              <a:srgbClr val="000000">
                <a:alpha val="50000"/>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5"/>
          <p:cNvSpPr txBox="1"/>
          <p:nvPr/>
        </p:nvSpPr>
        <p:spPr>
          <a:xfrm>
            <a:off x="210575" y="290650"/>
            <a:ext cx="5740800" cy="420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Cinzel"/>
                <a:ea typeface="Cinzel"/>
                <a:cs typeface="Cinzel"/>
                <a:sym typeface="Cinzel"/>
              </a:rPr>
              <a:t>Specifications -:</a:t>
            </a:r>
            <a:endParaRPr sz="2200">
              <a:solidFill>
                <a:schemeClr val="dk1"/>
              </a:solidFill>
              <a:latin typeface="Cinzel"/>
              <a:ea typeface="Cinzel"/>
              <a:cs typeface="Cinzel"/>
              <a:sym typeface="Cinzel"/>
            </a:endParaRPr>
          </a:p>
          <a:p>
            <a:pPr marL="0" lvl="0" indent="0" algn="l" rtl="0">
              <a:spcBef>
                <a:spcPts val="0"/>
              </a:spcBef>
              <a:spcAft>
                <a:spcPts val="0"/>
              </a:spcAft>
              <a:buNone/>
            </a:pPr>
            <a:endParaRPr sz="1300">
              <a:solidFill>
                <a:schemeClr val="dk1"/>
              </a:solidFill>
              <a:latin typeface="Cinzel"/>
              <a:ea typeface="Cinzel"/>
              <a:cs typeface="Cinzel"/>
              <a:sym typeface="Cinzel"/>
            </a:endParaRPr>
          </a:p>
          <a:p>
            <a:pPr marL="9144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Type: NPN Power Darlington transistor</a:t>
            </a:r>
            <a:endParaRPr sz="1700">
              <a:solidFill>
                <a:schemeClr val="dk1"/>
              </a:solidFill>
              <a:latin typeface="Cantarell"/>
              <a:ea typeface="Cantarell"/>
              <a:cs typeface="Cantarell"/>
              <a:sym typeface="Cantarell"/>
            </a:endParaRPr>
          </a:p>
          <a:p>
            <a:pPr marL="914400" lvl="0" indent="-336550" algn="l" rtl="0">
              <a:lnSpc>
                <a:spcPct val="115000"/>
              </a:lnSpc>
              <a:spcBef>
                <a:spcPts val="17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Package: TO-220</a:t>
            </a:r>
            <a:endParaRPr sz="1700">
              <a:solidFill>
                <a:schemeClr val="dk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Collector-Base voltage: 60 V</a:t>
            </a:r>
            <a:endParaRPr sz="1700">
              <a:solidFill>
                <a:schemeClr val="dk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Collector-Emitter voltage: 60 V</a:t>
            </a:r>
            <a:endParaRPr sz="1700">
              <a:solidFill>
                <a:schemeClr val="dk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Emitter-Base voltage: 5 V</a:t>
            </a:r>
            <a:endParaRPr sz="1700">
              <a:solidFill>
                <a:schemeClr val="dk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Peak-load current(IC): 8 A</a:t>
            </a:r>
            <a:endParaRPr sz="1700">
              <a:solidFill>
                <a:schemeClr val="dk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Continuous load current(IC): 5 A</a:t>
            </a:r>
            <a:endParaRPr sz="1700">
              <a:solidFill>
                <a:schemeClr val="dk1"/>
              </a:solidFill>
              <a:latin typeface="Cantarell"/>
              <a:ea typeface="Cantarell"/>
              <a:cs typeface="Cantarell"/>
              <a:sym typeface="Cantarell"/>
            </a:endParaRPr>
          </a:p>
          <a:p>
            <a:pPr marL="914400" lvl="0" indent="-336550" algn="l" rtl="0">
              <a:lnSpc>
                <a:spcPct val="115000"/>
              </a:lnSpc>
              <a:spcBef>
                <a:spcPts val="1000"/>
              </a:spcBef>
              <a:spcAft>
                <a:spcPts val="1700"/>
              </a:spcAft>
              <a:buClr>
                <a:schemeClr val="dk1"/>
              </a:buClr>
              <a:buSzPts val="1700"/>
              <a:buFont typeface="Cantarell"/>
              <a:buChar char="●"/>
            </a:pPr>
            <a:r>
              <a:rPr lang="en" sz="1700">
                <a:solidFill>
                  <a:schemeClr val="dk1"/>
                </a:solidFill>
                <a:latin typeface="Cantarell"/>
                <a:ea typeface="Cantarell"/>
                <a:cs typeface="Cantarell"/>
                <a:sym typeface="Cantarell"/>
              </a:rPr>
              <a:t>Junction Temperature range: -65 to +150 °C</a:t>
            </a:r>
            <a:endParaRPr sz="1700">
              <a:solidFill>
                <a:schemeClr val="dk1"/>
              </a:solidFill>
              <a:latin typeface="Cantarell"/>
              <a:ea typeface="Cantarell"/>
              <a:cs typeface="Cantarell"/>
              <a:sym typeface="Cantarell"/>
            </a:endParaRPr>
          </a:p>
        </p:txBody>
      </p:sp>
      <p:pic>
        <p:nvPicPr>
          <p:cNvPr id="727" name="Google Shape;727;p105"/>
          <p:cNvPicPr preferRelativeResize="0"/>
          <p:nvPr/>
        </p:nvPicPr>
        <p:blipFill>
          <a:blip r:embed="rId3">
            <a:alphaModFix/>
          </a:blip>
          <a:stretch>
            <a:fillRect/>
          </a:stretch>
        </p:blipFill>
        <p:spPr>
          <a:xfrm>
            <a:off x="5023550" y="1750900"/>
            <a:ext cx="3169576" cy="1952050"/>
          </a:xfrm>
          <a:prstGeom prst="rect">
            <a:avLst/>
          </a:prstGeom>
          <a:noFill/>
          <a:ln>
            <a:noFill/>
          </a:ln>
          <a:effectLst>
            <a:outerShdw blurRad="114300" dist="85725" dir="3180000" algn="bl" rotWithShape="0">
              <a:srgbClr val="000000">
                <a:alpha val="50000"/>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06"/>
          <p:cNvSpPr txBox="1"/>
          <p:nvPr/>
        </p:nvSpPr>
        <p:spPr>
          <a:xfrm>
            <a:off x="615300" y="149700"/>
            <a:ext cx="7913400" cy="484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Cinzel"/>
                <a:ea typeface="Cinzel"/>
                <a:cs typeface="Cinzel"/>
                <a:sym typeface="Cinzel"/>
              </a:rPr>
              <a:t>Technique -:</a:t>
            </a:r>
            <a:endParaRPr sz="2200">
              <a:solidFill>
                <a:schemeClr val="dk1"/>
              </a:solidFill>
              <a:latin typeface="Cinzel"/>
              <a:ea typeface="Cinzel"/>
              <a:cs typeface="Cinzel"/>
              <a:sym typeface="Cinzel"/>
            </a:endParaRPr>
          </a:p>
          <a:p>
            <a:pPr marL="0" lvl="0" indent="0" algn="l" rtl="0">
              <a:spcBef>
                <a:spcPts val="0"/>
              </a:spcBef>
              <a:spcAft>
                <a:spcPts val="0"/>
              </a:spcAft>
              <a:buNone/>
            </a:pPr>
            <a:endParaRPr sz="700">
              <a:solidFill>
                <a:schemeClr val="dk1"/>
              </a:solidFill>
              <a:latin typeface="Cinzel"/>
              <a:ea typeface="Cinzel"/>
              <a:cs typeface="Cinzel"/>
              <a:sym typeface="Cinzel"/>
            </a:endParaRPr>
          </a:p>
          <a:p>
            <a:pPr marL="4572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The TIP120 transistor is a Darlington pair transistor, which means that it is actually two transistors connected together in a special way.</a:t>
            </a:r>
            <a:endParaRPr sz="1700">
              <a:solidFill>
                <a:schemeClr val="dk1"/>
              </a:solidFill>
              <a:latin typeface="Cantarell"/>
              <a:ea typeface="Cantarell"/>
              <a:cs typeface="Cantarell"/>
              <a:sym typeface="Cantarell"/>
            </a:endParaRPr>
          </a:p>
          <a:p>
            <a:pPr marL="4572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This transistor has a very high current gain, which means that a small current applied to the base can control a much larger current flowing through the collector and emitter.</a:t>
            </a:r>
            <a:endParaRPr sz="1700">
              <a:solidFill>
                <a:schemeClr val="dk1"/>
              </a:solidFill>
              <a:latin typeface="Cantarell"/>
              <a:ea typeface="Cantarell"/>
              <a:cs typeface="Cantarell"/>
              <a:sym typeface="Cantarell"/>
            </a:endParaRPr>
          </a:p>
          <a:p>
            <a:pPr marL="4572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The TIP120 transistor is a NPN transistor, which means that the current flows from the emitter to the collector when the base is turned on.</a:t>
            </a:r>
            <a:endParaRPr sz="1700">
              <a:solidFill>
                <a:schemeClr val="dk1"/>
              </a:solidFill>
              <a:latin typeface="Cantarell"/>
              <a:ea typeface="Cantarell"/>
              <a:cs typeface="Cantarell"/>
              <a:sym typeface="Cantarell"/>
            </a:endParaRPr>
          </a:p>
          <a:p>
            <a:pPr marL="457200" lvl="0" indent="-336550" algn="l" rtl="0">
              <a:lnSpc>
                <a:spcPct val="115000"/>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The base-emitter junction of a TIP20 transistor has a very low forward voltage drop, typically around 0.7 volts.</a:t>
            </a:r>
            <a:endParaRPr sz="1700">
              <a:solidFill>
                <a:schemeClr val="dk1"/>
              </a:solidFill>
              <a:latin typeface="Cantarell"/>
              <a:ea typeface="Cantarell"/>
              <a:cs typeface="Cantarell"/>
              <a:sym typeface="Cantarell"/>
            </a:endParaRPr>
          </a:p>
          <a:p>
            <a:pPr marL="457200" lvl="0" indent="-336550" algn="l" rtl="0">
              <a:lnSpc>
                <a:spcPct val="115000"/>
              </a:lnSpc>
              <a:spcBef>
                <a:spcPts val="1000"/>
              </a:spcBef>
              <a:spcAft>
                <a:spcPts val="1800"/>
              </a:spcAft>
              <a:buClr>
                <a:schemeClr val="dk1"/>
              </a:buClr>
              <a:buSzPts val="1700"/>
              <a:buFont typeface="Cantarell"/>
              <a:buChar char="●"/>
            </a:pPr>
            <a:r>
              <a:rPr lang="en" sz="1700">
                <a:solidFill>
                  <a:schemeClr val="dk1"/>
                </a:solidFill>
                <a:latin typeface="Cantarell"/>
                <a:ea typeface="Cantarell"/>
                <a:cs typeface="Cantarell"/>
                <a:sym typeface="Cantarell"/>
              </a:rPr>
              <a:t>This means that a very small current, on the order of milliamps, is enough to turn on the transistor and allow a much larger current to flow through the collector and emitter.</a:t>
            </a:r>
            <a:endParaRPr sz="1700">
              <a:solidFill>
                <a:schemeClr val="dk1"/>
              </a:solidFill>
              <a:latin typeface="Cantarell"/>
              <a:ea typeface="Cantarell"/>
              <a:cs typeface="Cantarell"/>
              <a:sym typeface="Cantare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7"/>
          <p:cNvSpPr txBox="1">
            <a:spLocks noGrp="1"/>
          </p:cNvSpPr>
          <p:nvPr>
            <p:ph type="title"/>
          </p:nvPr>
        </p:nvSpPr>
        <p:spPr>
          <a:xfrm>
            <a:off x="537000" y="248475"/>
            <a:ext cx="8070000" cy="8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Voltage Regulator - L7805CV</a:t>
            </a:r>
            <a:endParaRPr sz="3500"/>
          </a:p>
        </p:txBody>
      </p:sp>
      <p:sp>
        <p:nvSpPr>
          <p:cNvPr id="738" name="Google Shape;738;p107"/>
          <p:cNvSpPr txBox="1">
            <a:spLocks noGrp="1"/>
          </p:cNvSpPr>
          <p:nvPr>
            <p:ph type="body" idx="4294967295"/>
          </p:nvPr>
        </p:nvSpPr>
        <p:spPr>
          <a:xfrm>
            <a:off x="384300" y="1201775"/>
            <a:ext cx="8375400" cy="1143900"/>
          </a:xfrm>
          <a:prstGeom prst="rect">
            <a:avLst/>
          </a:prstGeom>
        </p:spPr>
        <p:txBody>
          <a:bodyPr spcFirstLastPara="1" wrap="square" lIns="91425" tIns="91425" rIns="91425" bIns="91425" anchor="t" anchorCtr="0">
            <a:noAutofit/>
          </a:bodyPr>
          <a:lstStyle/>
          <a:p>
            <a:pPr marL="0" lvl="0" indent="0" algn="ctr" rtl="0">
              <a:spcBef>
                <a:spcPts val="1000"/>
              </a:spcBef>
              <a:spcAft>
                <a:spcPts val="1600"/>
              </a:spcAft>
              <a:buNone/>
            </a:pPr>
            <a:r>
              <a:rPr lang="en" sz="1800">
                <a:solidFill>
                  <a:schemeClr val="lt1"/>
                </a:solidFill>
              </a:rPr>
              <a:t>The L7805CV is a three-terminal linear voltage regulator that produces a fixed output voltage of 5 volts.</a:t>
            </a:r>
            <a:endParaRPr sz="1800">
              <a:solidFill>
                <a:schemeClr val="lt1"/>
              </a:solidFill>
            </a:endParaRPr>
          </a:p>
        </p:txBody>
      </p:sp>
      <p:pic>
        <p:nvPicPr>
          <p:cNvPr id="739" name="Google Shape;739;p107"/>
          <p:cNvPicPr preferRelativeResize="0"/>
          <p:nvPr/>
        </p:nvPicPr>
        <p:blipFill>
          <a:blip r:embed="rId3">
            <a:alphaModFix/>
          </a:blip>
          <a:stretch>
            <a:fillRect/>
          </a:stretch>
        </p:blipFill>
        <p:spPr>
          <a:xfrm>
            <a:off x="5614800" y="2345675"/>
            <a:ext cx="2242001" cy="2242001"/>
          </a:xfrm>
          <a:prstGeom prst="rect">
            <a:avLst/>
          </a:prstGeom>
          <a:noFill/>
          <a:ln>
            <a:noFill/>
          </a:ln>
          <a:effectLst>
            <a:outerShdw blurRad="85725" dist="66675" dir="3180000" algn="bl" rotWithShape="0">
              <a:schemeClr val="lt1">
                <a:alpha val="50000"/>
              </a:schemeClr>
            </a:outerShdw>
          </a:effectLst>
        </p:spPr>
      </p:pic>
      <p:pic>
        <p:nvPicPr>
          <p:cNvPr id="740" name="Google Shape;740;p107"/>
          <p:cNvPicPr preferRelativeResize="0"/>
          <p:nvPr/>
        </p:nvPicPr>
        <p:blipFill>
          <a:blip r:embed="rId4">
            <a:alphaModFix/>
          </a:blip>
          <a:stretch>
            <a:fillRect/>
          </a:stretch>
        </p:blipFill>
        <p:spPr>
          <a:xfrm>
            <a:off x="1664075" y="2983400"/>
            <a:ext cx="3699105" cy="1143900"/>
          </a:xfrm>
          <a:prstGeom prst="rect">
            <a:avLst/>
          </a:prstGeom>
          <a:noFill/>
          <a:ln>
            <a:noFill/>
          </a:ln>
          <a:effectLst>
            <a:outerShdw blurRad="85725" dist="57150" dir="3120000" algn="bl" rotWithShape="0">
              <a:schemeClr val="lt1">
                <a:alpha val="50000"/>
              </a:scheme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8"/>
          <p:cNvSpPr txBox="1"/>
          <p:nvPr/>
        </p:nvSpPr>
        <p:spPr>
          <a:xfrm>
            <a:off x="931225" y="257600"/>
            <a:ext cx="7968900" cy="354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lt1"/>
                </a:solidFill>
                <a:latin typeface="Cinzel"/>
                <a:ea typeface="Cinzel"/>
                <a:cs typeface="Cinzel"/>
                <a:sym typeface="Cinzel"/>
              </a:rPr>
              <a:t>Specifications -:</a:t>
            </a:r>
            <a:endParaRPr sz="2200">
              <a:solidFill>
                <a:schemeClr val="lt1"/>
              </a:solidFill>
              <a:latin typeface="Cinzel"/>
              <a:ea typeface="Cinzel"/>
              <a:cs typeface="Cinzel"/>
              <a:sym typeface="Cinzel"/>
            </a:endParaRPr>
          </a:p>
          <a:p>
            <a:pPr marL="0" lvl="0" indent="0" algn="l" rtl="0">
              <a:spcBef>
                <a:spcPts val="0"/>
              </a:spcBef>
              <a:spcAft>
                <a:spcPts val="0"/>
              </a:spcAft>
              <a:buNone/>
            </a:pPr>
            <a:endParaRPr sz="400">
              <a:solidFill>
                <a:schemeClr val="lt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lt1"/>
              </a:buClr>
              <a:buSzPts val="1700"/>
              <a:buFont typeface="Montserrat"/>
              <a:buChar char="●"/>
            </a:pPr>
            <a:r>
              <a:rPr lang="en" sz="1700">
                <a:solidFill>
                  <a:schemeClr val="lt1"/>
                </a:solidFill>
                <a:latin typeface="Cantarell"/>
                <a:ea typeface="Cantarell"/>
                <a:cs typeface="Cantarell"/>
                <a:sym typeface="Cantarell"/>
              </a:rPr>
              <a:t>Output: +5V, up to 1.5A with peak current of 2.2A</a:t>
            </a:r>
            <a:endParaRPr sz="1700">
              <a:solidFill>
                <a:schemeClr val="lt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lt1"/>
              </a:buClr>
              <a:buSzPts val="1700"/>
              <a:buFont typeface="Montserrat"/>
              <a:buChar char="●"/>
            </a:pPr>
            <a:r>
              <a:rPr lang="en" sz="1700">
                <a:solidFill>
                  <a:schemeClr val="lt1"/>
                </a:solidFill>
                <a:latin typeface="Cantarell"/>
                <a:ea typeface="Cantarell"/>
                <a:cs typeface="Cantarell"/>
                <a:sym typeface="Cantarell"/>
              </a:rPr>
              <a:t>Current Output: up to 1.5A with peak current of 2.2A</a:t>
            </a:r>
            <a:endParaRPr sz="1700">
              <a:solidFill>
                <a:schemeClr val="lt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lt1"/>
              </a:buClr>
              <a:buSzPts val="1700"/>
              <a:buFont typeface="Montserrat"/>
              <a:buChar char="●"/>
            </a:pPr>
            <a:r>
              <a:rPr lang="en" sz="1700">
                <a:solidFill>
                  <a:schemeClr val="lt1"/>
                </a:solidFill>
                <a:latin typeface="Cantarell"/>
                <a:ea typeface="Cantarell"/>
                <a:cs typeface="Cantarell"/>
                <a:sym typeface="Cantarell"/>
              </a:rPr>
              <a:t>Input Voltage: 7V Minimum, 25V Maximum</a:t>
            </a:r>
            <a:endParaRPr sz="1700">
              <a:solidFill>
                <a:schemeClr val="lt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lt1"/>
              </a:buClr>
              <a:buSzPts val="1700"/>
              <a:buFont typeface="Montserrat"/>
              <a:buChar char="●"/>
            </a:pPr>
            <a:r>
              <a:rPr lang="en" sz="1700">
                <a:solidFill>
                  <a:schemeClr val="lt1"/>
                </a:solidFill>
                <a:latin typeface="Cantarell"/>
                <a:ea typeface="Cantarell"/>
                <a:cs typeface="Cantarell"/>
                <a:sym typeface="Cantarell"/>
              </a:rPr>
              <a:t>Package: TO-220</a:t>
            </a:r>
            <a:endParaRPr sz="1700">
              <a:solidFill>
                <a:schemeClr val="lt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lt1"/>
              </a:buClr>
              <a:buSzPts val="1700"/>
              <a:buFont typeface="Montserrat"/>
              <a:buChar char="●"/>
            </a:pPr>
            <a:r>
              <a:rPr lang="en" sz="1700">
                <a:solidFill>
                  <a:schemeClr val="lt1"/>
                </a:solidFill>
                <a:latin typeface="Cantarell"/>
                <a:ea typeface="Cantarell"/>
                <a:cs typeface="Cantarell"/>
                <a:sym typeface="Cantarell"/>
              </a:rPr>
              <a:t>Pin Spacing Pitch: 2.54mm (0.1in)</a:t>
            </a:r>
            <a:endParaRPr sz="1700">
              <a:solidFill>
                <a:schemeClr val="lt1"/>
              </a:solidFill>
              <a:latin typeface="Cantarell"/>
              <a:ea typeface="Cantarell"/>
              <a:cs typeface="Cantarell"/>
              <a:sym typeface="Cantarell"/>
            </a:endParaRPr>
          </a:p>
          <a:p>
            <a:pPr marL="914400" lvl="0" indent="-336550" algn="l" rtl="0">
              <a:lnSpc>
                <a:spcPct val="115000"/>
              </a:lnSpc>
              <a:spcBef>
                <a:spcPts val="1000"/>
              </a:spcBef>
              <a:spcAft>
                <a:spcPts val="0"/>
              </a:spcAft>
              <a:buClr>
                <a:schemeClr val="lt1"/>
              </a:buClr>
              <a:buSzPts val="1700"/>
              <a:buFont typeface="Montserrat"/>
              <a:buChar char="●"/>
            </a:pPr>
            <a:r>
              <a:rPr lang="en" sz="1700">
                <a:solidFill>
                  <a:schemeClr val="lt1"/>
                </a:solidFill>
                <a:latin typeface="Cantarell"/>
                <a:ea typeface="Cantarell"/>
                <a:cs typeface="Cantarell"/>
                <a:sym typeface="Cantarell"/>
              </a:rPr>
              <a:t>Hole Diameter: 3.8mm (0.15in)</a:t>
            </a:r>
            <a:endParaRPr sz="1700">
              <a:solidFill>
                <a:schemeClr val="lt1"/>
              </a:solidFill>
              <a:latin typeface="Cantarell"/>
              <a:ea typeface="Cantarell"/>
              <a:cs typeface="Cantarell"/>
              <a:sym typeface="Cantarell"/>
            </a:endParaRPr>
          </a:p>
          <a:p>
            <a:pPr marL="914400" lvl="0" indent="-336550" algn="l" rtl="0">
              <a:lnSpc>
                <a:spcPct val="115000"/>
              </a:lnSpc>
              <a:spcBef>
                <a:spcPts val="1000"/>
              </a:spcBef>
              <a:spcAft>
                <a:spcPts val="1100"/>
              </a:spcAft>
              <a:buClr>
                <a:schemeClr val="lt1"/>
              </a:buClr>
              <a:buSzPts val="1700"/>
              <a:buFont typeface="Cantarell"/>
              <a:buChar char="●"/>
            </a:pPr>
            <a:r>
              <a:rPr lang="en" sz="1700">
                <a:solidFill>
                  <a:schemeClr val="lt1"/>
                </a:solidFill>
                <a:latin typeface="Cantarell"/>
                <a:ea typeface="Cantarell"/>
                <a:cs typeface="Cantarell"/>
                <a:sym typeface="Cantarell"/>
              </a:rPr>
              <a:t>Operating temperature range: 0°C to 125°C</a:t>
            </a:r>
            <a:endParaRPr sz="1700">
              <a:solidFill>
                <a:schemeClr val="lt1"/>
              </a:solidFill>
              <a:latin typeface="Cantarell"/>
              <a:ea typeface="Cantarell"/>
              <a:cs typeface="Cantarell"/>
              <a:sym typeface="Cantare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749"/>
        <p:cNvGrpSpPr/>
        <p:nvPr/>
      </p:nvGrpSpPr>
      <p:grpSpPr>
        <a:xfrm>
          <a:off x="0" y="0"/>
          <a:ext cx="0" cy="0"/>
          <a:chOff x="0" y="0"/>
          <a:chExt cx="0" cy="0"/>
        </a:xfrm>
      </p:grpSpPr>
      <p:sp>
        <p:nvSpPr>
          <p:cNvPr id="750" name="Google Shape;750;p109"/>
          <p:cNvSpPr txBox="1"/>
          <p:nvPr/>
        </p:nvSpPr>
        <p:spPr>
          <a:xfrm>
            <a:off x="615300" y="184650"/>
            <a:ext cx="7913400" cy="477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lt1"/>
                </a:solidFill>
                <a:latin typeface="Cinzel"/>
                <a:ea typeface="Cinzel"/>
                <a:cs typeface="Cinzel"/>
                <a:sym typeface="Cinzel"/>
              </a:rPr>
              <a:t>Technique -:</a:t>
            </a:r>
            <a:endParaRPr sz="2200">
              <a:solidFill>
                <a:schemeClr val="lt1"/>
              </a:solidFill>
              <a:latin typeface="Cinzel"/>
              <a:ea typeface="Cinzel"/>
              <a:cs typeface="Cinzel"/>
              <a:sym typeface="Cinzel"/>
            </a:endParaRPr>
          </a:p>
          <a:p>
            <a:pPr marL="0" lvl="0" indent="0" algn="l" rtl="0">
              <a:spcBef>
                <a:spcPts val="0"/>
              </a:spcBef>
              <a:spcAft>
                <a:spcPts val="0"/>
              </a:spcAft>
              <a:buNone/>
            </a:pPr>
            <a:endParaRPr sz="700">
              <a:solidFill>
                <a:schemeClr val="lt1"/>
              </a:solidFill>
              <a:latin typeface="Cinzel"/>
              <a:ea typeface="Cinzel"/>
              <a:cs typeface="Cinzel"/>
              <a:sym typeface="Cinzel"/>
            </a:endParaRPr>
          </a:p>
          <a:p>
            <a:pPr marL="457200" lvl="0" indent="-336550" algn="l" rtl="0">
              <a:lnSpc>
                <a:spcPct val="115000"/>
              </a:lnSpc>
              <a:spcBef>
                <a:spcPts val="1000"/>
              </a:spcBef>
              <a:spcAft>
                <a:spcPts val="0"/>
              </a:spcAft>
              <a:buClr>
                <a:schemeClr val="lt1"/>
              </a:buClr>
              <a:buSzPts val="1700"/>
              <a:buFont typeface="Cantarell"/>
              <a:buChar char="●"/>
            </a:pPr>
            <a:r>
              <a:rPr lang="en" sz="1700">
                <a:solidFill>
                  <a:schemeClr val="lt1"/>
                </a:solidFill>
                <a:latin typeface="Cantarell"/>
                <a:ea typeface="Cantarell"/>
                <a:cs typeface="Cantarell"/>
                <a:sym typeface="Cantarell"/>
              </a:rPr>
              <a:t>L7805CV regulator works by using a transistor to control the current flow through a resistor.</a:t>
            </a:r>
            <a:endParaRPr sz="1700">
              <a:solidFill>
                <a:schemeClr val="lt1"/>
              </a:solidFill>
              <a:latin typeface="Cantarell"/>
              <a:ea typeface="Cantarell"/>
              <a:cs typeface="Cantarell"/>
              <a:sym typeface="Cantarell"/>
            </a:endParaRPr>
          </a:p>
          <a:p>
            <a:pPr marL="457200" lvl="0" indent="-336550" algn="l" rtl="0">
              <a:lnSpc>
                <a:spcPct val="115000"/>
              </a:lnSpc>
              <a:spcBef>
                <a:spcPts val="1800"/>
              </a:spcBef>
              <a:spcAft>
                <a:spcPts val="0"/>
              </a:spcAft>
              <a:buClr>
                <a:schemeClr val="lt1"/>
              </a:buClr>
              <a:buSzPts val="1700"/>
              <a:buFont typeface="Cantarell"/>
              <a:buChar char="●"/>
            </a:pPr>
            <a:r>
              <a:rPr lang="en" sz="1700">
                <a:solidFill>
                  <a:schemeClr val="lt1"/>
                </a:solidFill>
                <a:latin typeface="Cantarell"/>
                <a:ea typeface="Cantarell"/>
                <a:cs typeface="Cantarell"/>
                <a:sym typeface="Cantarell"/>
              </a:rPr>
              <a:t>The input voltage is applied to the input terminal of the regulator.</a:t>
            </a:r>
            <a:endParaRPr sz="1700">
              <a:solidFill>
                <a:schemeClr val="lt1"/>
              </a:solidFill>
              <a:latin typeface="Cantarell"/>
              <a:ea typeface="Cantarell"/>
              <a:cs typeface="Cantarell"/>
              <a:sym typeface="Cantarell"/>
            </a:endParaRPr>
          </a:p>
          <a:p>
            <a:pPr marL="457200" lvl="0" indent="-336550" algn="l" rtl="0">
              <a:lnSpc>
                <a:spcPct val="115000"/>
              </a:lnSpc>
              <a:spcBef>
                <a:spcPts val="1000"/>
              </a:spcBef>
              <a:spcAft>
                <a:spcPts val="0"/>
              </a:spcAft>
              <a:buClr>
                <a:schemeClr val="lt1"/>
              </a:buClr>
              <a:buSzPts val="1700"/>
              <a:buFont typeface="Cantarell"/>
              <a:buChar char="●"/>
            </a:pPr>
            <a:r>
              <a:rPr lang="en" sz="1700">
                <a:solidFill>
                  <a:schemeClr val="lt1"/>
                </a:solidFill>
                <a:latin typeface="Cantarell"/>
                <a:ea typeface="Cantarell"/>
                <a:cs typeface="Cantarell"/>
                <a:sym typeface="Cantarell"/>
              </a:rPr>
              <a:t>The transistor in the regulator turns on and allows current to flow through the resistor.</a:t>
            </a:r>
            <a:endParaRPr sz="1700">
              <a:solidFill>
                <a:schemeClr val="lt1"/>
              </a:solidFill>
              <a:latin typeface="Cantarell"/>
              <a:ea typeface="Cantarell"/>
              <a:cs typeface="Cantarell"/>
              <a:sym typeface="Cantarell"/>
            </a:endParaRPr>
          </a:p>
          <a:p>
            <a:pPr marL="457200" lvl="0" indent="-336550" algn="l" rtl="0">
              <a:lnSpc>
                <a:spcPct val="115000"/>
              </a:lnSpc>
              <a:spcBef>
                <a:spcPts val="1000"/>
              </a:spcBef>
              <a:spcAft>
                <a:spcPts val="0"/>
              </a:spcAft>
              <a:buClr>
                <a:schemeClr val="lt1"/>
              </a:buClr>
              <a:buSzPts val="1700"/>
              <a:buFont typeface="Cantarell"/>
              <a:buChar char="●"/>
            </a:pPr>
            <a:r>
              <a:rPr lang="en" sz="1700">
                <a:solidFill>
                  <a:schemeClr val="lt1"/>
                </a:solidFill>
                <a:latin typeface="Cantarell"/>
                <a:ea typeface="Cantarell"/>
                <a:cs typeface="Cantarell"/>
                <a:sym typeface="Cantarell"/>
              </a:rPr>
              <a:t>The resistor is connected between the input and output terminals of the regulator. </a:t>
            </a:r>
            <a:endParaRPr sz="1700">
              <a:solidFill>
                <a:schemeClr val="lt1"/>
              </a:solidFill>
              <a:latin typeface="Cantarell"/>
              <a:ea typeface="Cantarell"/>
              <a:cs typeface="Cantarell"/>
              <a:sym typeface="Cantarell"/>
            </a:endParaRPr>
          </a:p>
          <a:p>
            <a:pPr marL="457200" lvl="0" indent="-336550" algn="l" rtl="0">
              <a:lnSpc>
                <a:spcPct val="115000"/>
              </a:lnSpc>
              <a:spcBef>
                <a:spcPts val="1000"/>
              </a:spcBef>
              <a:spcAft>
                <a:spcPts val="0"/>
              </a:spcAft>
              <a:buClr>
                <a:schemeClr val="lt1"/>
              </a:buClr>
              <a:buSzPts val="1700"/>
              <a:buFont typeface="Cantarell"/>
              <a:buChar char="●"/>
            </a:pPr>
            <a:r>
              <a:rPr lang="en" sz="1700">
                <a:solidFill>
                  <a:schemeClr val="lt1"/>
                </a:solidFill>
                <a:latin typeface="Cantarell"/>
                <a:ea typeface="Cantarell"/>
                <a:cs typeface="Cantarell"/>
                <a:sym typeface="Cantarell"/>
              </a:rPr>
              <a:t>When the input voltage is higher than the output voltage, the transistor will allow current to flow through the resistor, which will drop the voltage to the desired output level.</a:t>
            </a:r>
            <a:endParaRPr sz="1700">
              <a:solidFill>
                <a:schemeClr val="lt1"/>
              </a:solidFill>
              <a:latin typeface="Cantarell"/>
              <a:ea typeface="Cantarell"/>
              <a:cs typeface="Cantarell"/>
              <a:sym typeface="Cantarell"/>
            </a:endParaRPr>
          </a:p>
          <a:p>
            <a:pPr marL="457200" lvl="0" indent="-336550" algn="l" rtl="0">
              <a:lnSpc>
                <a:spcPct val="115000"/>
              </a:lnSpc>
              <a:spcBef>
                <a:spcPts val="1000"/>
              </a:spcBef>
              <a:spcAft>
                <a:spcPts val="0"/>
              </a:spcAft>
              <a:buClr>
                <a:schemeClr val="lt1"/>
              </a:buClr>
              <a:buSzPts val="1700"/>
              <a:buFont typeface="Cantarell"/>
              <a:buChar char="●"/>
            </a:pPr>
            <a:r>
              <a:rPr lang="en" sz="1700">
                <a:solidFill>
                  <a:schemeClr val="lt1"/>
                </a:solidFill>
                <a:latin typeface="Cantarell"/>
                <a:ea typeface="Cantarell"/>
                <a:cs typeface="Cantarell"/>
                <a:sym typeface="Cantarell"/>
              </a:rPr>
              <a:t>The output voltage is available at the output terminal of the regulator.</a:t>
            </a:r>
            <a:endParaRPr sz="1700">
              <a:solidFill>
                <a:schemeClr val="lt1"/>
              </a:solidFill>
              <a:latin typeface="Cantarell"/>
              <a:ea typeface="Cantarell"/>
              <a:cs typeface="Cantarell"/>
              <a:sym typeface="Cantare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110"/>
          <p:cNvPicPr preferRelativeResize="0"/>
          <p:nvPr/>
        </p:nvPicPr>
        <p:blipFill rotWithShape="1">
          <a:blip r:embed="rId3">
            <a:alphaModFix/>
          </a:blip>
          <a:srcRect l="14130" t="13542" r="15322" b="15028"/>
          <a:stretch/>
        </p:blipFill>
        <p:spPr>
          <a:xfrm>
            <a:off x="1779250" y="839950"/>
            <a:ext cx="5585524" cy="3997350"/>
          </a:xfrm>
          <a:prstGeom prst="rect">
            <a:avLst/>
          </a:prstGeom>
          <a:noFill/>
          <a:ln w="19050" cap="flat" cmpd="sng">
            <a:solidFill>
              <a:schemeClr val="dk2"/>
            </a:solidFill>
            <a:prstDash val="solid"/>
            <a:round/>
            <a:headEnd type="none" w="sm" len="sm"/>
            <a:tailEnd type="none" w="sm" len="sm"/>
          </a:ln>
        </p:spPr>
      </p:pic>
      <p:sp>
        <p:nvSpPr>
          <p:cNvPr id="756" name="Google Shape;756;p110"/>
          <p:cNvSpPr txBox="1"/>
          <p:nvPr/>
        </p:nvSpPr>
        <p:spPr>
          <a:xfrm>
            <a:off x="853488" y="77600"/>
            <a:ext cx="7437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Cinzel Medium"/>
                <a:ea typeface="Cinzel Medium"/>
                <a:cs typeface="Cinzel Medium"/>
                <a:sym typeface="Cinzel Medium"/>
              </a:rPr>
              <a:t>Schematic Diagram of Electromagnet</a:t>
            </a:r>
            <a:endParaRPr sz="2600">
              <a:solidFill>
                <a:schemeClr val="lt1"/>
              </a:solidFill>
              <a:latin typeface="Cinzel Medium"/>
              <a:ea typeface="Cinzel Medium"/>
              <a:cs typeface="Cinzel Medium"/>
              <a:sym typeface="Cinzel Medium"/>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11"/>
          <p:cNvSpPr txBox="1"/>
          <p:nvPr/>
        </p:nvSpPr>
        <p:spPr>
          <a:xfrm>
            <a:off x="720600" y="343650"/>
            <a:ext cx="77028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dk1"/>
                </a:solidFill>
                <a:latin typeface="Cinzel"/>
                <a:ea typeface="Cinzel"/>
                <a:cs typeface="Cinzel"/>
                <a:sym typeface="Cinzel"/>
              </a:rPr>
              <a:t>Power Supply Unit - PS0052</a:t>
            </a:r>
            <a:endParaRPr sz="3500">
              <a:solidFill>
                <a:schemeClr val="dk1"/>
              </a:solidFill>
              <a:latin typeface="Cinzel"/>
              <a:ea typeface="Cinzel"/>
              <a:cs typeface="Cinzel"/>
              <a:sym typeface="Cinzel"/>
            </a:endParaRPr>
          </a:p>
        </p:txBody>
      </p:sp>
      <p:sp>
        <p:nvSpPr>
          <p:cNvPr id="762" name="Google Shape;762;p111"/>
          <p:cNvSpPr txBox="1"/>
          <p:nvPr/>
        </p:nvSpPr>
        <p:spPr>
          <a:xfrm>
            <a:off x="857938" y="1210475"/>
            <a:ext cx="4301100" cy="3396600"/>
          </a:xfrm>
          <a:prstGeom prst="rect">
            <a:avLst/>
          </a:prstGeom>
          <a:noFill/>
          <a:ln>
            <a:noFill/>
          </a:ln>
        </p:spPr>
        <p:txBody>
          <a:bodyPr spcFirstLastPara="1" wrap="square" lIns="91425" tIns="91425" rIns="91425" bIns="91425" anchor="t" anchorCtr="0">
            <a:spAutoFit/>
          </a:bodyPr>
          <a:lstStyle/>
          <a:p>
            <a:pPr marL="457200" lvl="0" indent="-336550" algn="l" rtl="0">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A 12V 5A SMPS (Switched-Mode Power Supply) power supply is a type of power supply that uses a switching regulator to convert AC input voltage to DC output voltage.</a:t>
            </a:r>
            <a:endParaRPr sz="1700">
              <a:solidFill>
                <a:schemeClr val="dk1"/>
              </a:solidFill>
              <a:latin typeface="Cantarell"/>
              <a:ea typeface="Cantarell"/>
              <a:cs typeface="Cantarell"/>
              <a:sym typeface="Cantarell"/>
            </a:endParaRPr>
          </a:p>
          <a:p>
            <a:pPr marL="457200" lvl="0" indent="-336550" algn="l" rtl="0">
              <a:spcBef>
                <a:spcPts val="16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The metal casing helps to protect the SMPS from damage and also helps to dissipate heat.</a:t>
            </a:r>
            <a:endParaRPr sz="1700">
              <a:solidFill>
                <a:schemeClr val="dk1"/>
              </a:solidFill>
              <a:latin typeface="Cantarell"/>
              <a:ea typeface="Cantarell"/>
              <a:cs typeface="Cantarell"/>
              <a:sym typeface="Cantarell"/>
            </a:endParaRPr>
          </a:p>
          <a:p>
            <a:pPr marL="457200" lvl="0" indent="-336550" algn="l" rtl="0">
              <a:spcBef>
                <a:spcPts val="1000"/>
              </a:spcBef>
              <a:spcAft>
                <a:spcPts val="1600"/>
              </a:spcAft>
              <a:buClr>
                <a:schemeClr val="dk1"/>
              </a:buClr>
              <a:buSzPts val="1700"/>
              <a:buFont typeface="Cantarell"/>
              <a:buChar char="➢"/>
            </a:pPr>
            <a:r>
              <a:rPr lang="en" sz="1700">
                <a:solidFill>
                  <a:schemeClr val="dk1"/>
                </a:solidFill>
                <a:latin typeface="Cantarell"/>
                <a:ea typeface="Cantarell"/>
                <a:cs typeface="Cantarell"/>
                <a:sym typeface="Cantarell"/>
              </a:rPr>
              <a:t>It can typically convert more than 80% of the input power into output power.</a:t>
            </a:r>
            <a:endParaRPr sz="1700">
              <a:solidFill>
                <a:schemeClr val="dk1"/>
              </a:solidFill>
              <a:latin typeface="Cantarell"/>
              <a:ea typeface="Cantarell"/>
              <a:cs typeface="Cantarell"/>
              <a:sym typeface="Cantarell"/>
            </a:endParaRPr>
          </a:p>
        </p:txBody>
      </p:sp>
      <p:pic>
        <p:nvPicPr>
          <p:cNvPr id="763" name="Google Shape;763;p111"/>
          <p:cNvPicPr preferRelativeResize="0"/>
          <p:nvPr/>
        </p:nvPicPr>
        <p:blipFill>
          <a:blip r:embed="rId3">
            <a:alphaModFix/>
          </a:blip>
          <a:stretch>
            <a:fillRect/>
          </a:stretch>
        </p:blipFill>
        <p:spPr>
          <a:xfrm>
            <a:off x="5493912" y="1846100"/>
            <a:ext cx="2792150" cy="2125350"/>
          </a:xfrm>
          <a:prstGeom prst="rect">
            <a:avLst/>
          </a:prstGeom>
          <a:noFill/>
          <a:ln>
            <a:noFill/>
          </a:ln>
          <a:effectLst>
            <a:outerShdw blurRad="100013" dist="57150" dir="294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720000" y="174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inzel Medium"/>
                <a:ea typeface="Cinzel Medium"/>
                <a:cs typeface="Cinzel Medium"/>
                <a:sym typeface="Cinzel Medium"/>
              </a:rPr>
              <a:t>3D model - Inner view</a:t>
            </a:r>
            <a:endParaRPr/>
          </a:p>
        </p:txBody>
      </p:sp>
      <p:pic>
        <p:nvPicPr>
          <p:cNvPr id="225" name="Google Shape;225;p34"/>
          <p:cNvPicPr preferRelativeResize="0"/>
          <p:nvPr/>
        </p:nvPicPr>
        <p:blipFill rotWithShape="1">
          <a:blip r:embed="rId3">
            <a:alphaModFix/>
          </a:blip>
          <a:srcRect/>
          <a:stretch/>
        </p:blipFill>
        <p:spPr>
          <a:xfrm>
            <a:off x="934663" y="842875"/>
            <a:ext cx="7274669" cy="40920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12"/>
          <p:cNvSpPr txBox="1"/>
          <p:nvPr/>
        </p:nvSpPr>
        <p:spPr>
          <a:xfrm>
            <a:off x="371400" y="161550"/>
            <a:ext cx="5740800" cy="482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Cinzel"/>
                <a:ea typeface="Cinzel"/>
                <a:cs typeface="Cinzel"/>
                <a:sym typeface="Cinzel"/>
              </a:rPr>
              <a:t>Specifications -:</a:t>
            </a:r>
            <a:endParaRPr sz="2200">
              <a:solidFill>
                <a:schemeClr val="dk1"/>
              </a:solidFill>
              <a:latin typeface="Cinzel"/>
              <a:ea typeface="Cinzel"/>
              <a:cs typeface="Cinzel"/>
              <a:sym typeface="Cinzel"/>
            </a:endParaRPr>
          </a:p>
          <a:p>
            <a:pPr marL="0" lvl="0" indent="0" algn="l" rtl="0">
              <a:spcBef>
                <a:spcPts val="0"/>
              </a:spcBef>
              <a:spcAft>
                <a:spcPts val="0"/>
              </a:spcAft>
              <a:buNone/>
            </a:pPr>
            <a:endParaRPr sz="1300">
              <a:solidFill>
                <a:schemeClr val="dk1"/>
              </a:solidFill>
              <a:latin typeface="Cinzel"/>
              <a:ea typeface="Cinzel"/>
              <a:cs typeface="Cinzel"/>
              <a:sym typeface="Cinzel"/>
            </a:endParaRPr>
          </a:p>
          <a:p>
            <a:pPr marL="914400" lvl="0" indent="-336550" algn="l" rtl="0">
              <a:lnSpc>
                <a:spcPct val="142857"/>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Input Voltage Range: 110-240VAC</a:t>
            </a:r>
            <a:endParaRPr sz="1700">
              <a:solidFill>
                <a:schemeClr val="dk1"/>
              </a:solidFill>
              <a:latin typeface="Cantarell"/>
              <a:ea typeface="Cantarell"/>
              <a:cs typeface="Cantarell"/>
              <a:sym typeface="Cantarell"/>
            </a:endParaRPr>
          </a:p>
          <a:p>
            <a:pPr marL="914400" lvl="0" indent="-336550" algn="l" rtl="0">
              <a:lnSpc>
                <a:spcPct val="142857"/>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Input Frequency Range: 50 to 60 Hz</a:t>
            </a:r>
            <a:endParaRPr sz="1700">
              <a:solidFill>
                <a:schemeClr val="dk1"/>
              </a:solidFill>
              <a:latin typeface="Cantarell"/>
              <a:ea typeface="Cantarell"/>
              <a:cs typeface="Cantarell"/>
              <a:sym typeface="Cantarell"/>
            </a:endParaRPr>
          </a:p>
          <a:p>
            <a:pPr marL="914400" lvl="0" indent="-336550" algn="l" rtl="0">
              <a:lnSpc>
                <a:spcPct val="142857"/>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Output Voltage Range: 12VDC</a:t>
            </a:r>
            <a:endParaRPr sz="1700">
              <a:solidFill>
                <a:schemeClr val="dk1"/>
              </a:solidFill>
              <a:latin typeface="Cantarell"/>
              <a:ea typeface="Cantarell"/>
              <a:cs typeface="Cantarell"/>
              <a:sym typeface="Cantarell"/>
            </a:endParaRPr>
          </a:p>
          <a:p>
            <a:pPr marL="914400" lvl="0" indent="-336550" algn="l" rtl="0">
              <a:lnSpc>
                <a:spcPct val="142857"/>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Output Current: 5A</a:t>
            </a:r>
            <a:endParaRPr sz="1700">
              <a:solidFill>
                <a:schemeClr val="dk1"/>
              </a:solidFill>
              <a:latin typeface="Cantarell"/>
              <a:ea typeface="Cantarell"/>
              <a:cs typeface="Cantarell"/>
              <a:sym typeface="Cantarell"/>
            </a:endParaRPr>
          </a:p>
          <a:p>
            <a:pPr marL="914400" lvl="0" indent="-336550" algn="l" rtl="0">
              <a:lnSpc>
                <a:spcPct val="142857"/>
              </a:lnSpc>
              <a:spcBef>
                <a:spcPts val="10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DC Output Power: 60W</a:t>
            </a:r>
            <a:endParaRPr sz="1700">
              <a:solidFill>
                <a:schemeClr val="dk1"/>
              </a:solidFill>
              <a:latin typeface="Cantarell"/>
              <a:ea typeface="Cantarell"/>
              <a:cs typeface="Cantarell"/>
              <a:sym typeface="Cantarell"/>
            </a:endParaRPr>
          </a:p>
          <a:p>
            <a:pPr marL="914400" lvl="0" indent="-336550" algn="l" rtl="0">
              <a:lnSpc>
                <a:spcPct val="142857"/>
              </a:lnSpc>
              <a:spcBef>
                <a:spcPts val="15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Shell Material: Metal case / Aluminum case</a:t>
            </a:r>
            <a:endParaRPr sz="1700">
              <a:solidFill>
                <a:schemeClr val="dk1"/>
              </a:solidFill>
              <a:latin typeface="Cantarell"/>
              <a:ea typeface="Cantarell"/>
              <a:cs typeface="Cantarell"/>
              <a:sym typeface="Cantarell"/>
            </a:endParaRPr>
          </a:p>
          <a:p>
            <a:pPr marL="914400" lvl="0" indent="-336550" algn="l" rtl="0">
              <a:lnSpc>
                <a:spcPct val="142857"/>
              </a:lnSpc>
              <a:spcBef>
                <a:spcPts val="1500"/>
              </a:spcBef>
              <a:spcAft>
                <a:spcPts val="0"/>
              </a:spcAft>
              <a:buClr>
                <a:schemeClr val="dk1"/>
              </a:buClr>
              <a:buSzPts val="1700"/>
              <a:buFont typeface="Cantarell"/>
              <a:buChar char="●"/>
            </a:pPr>
            <a:r>
              <a:rPr lang="en" sz="1700">
                <a:solidFill>
                  <a:schemeClr val="dk1"/>
                </a:solidFill>
                <a:latin typeface="Cantarell"/>
                <a:ea typeface="Cantarell"/>
                <a:cs typeface="Cantarell"/>
                <a:sym typeface="Cantarell"/>
              </a:rPr>
              <a:t>Color: Silver Color</a:t>
            </a:r>
            <a:endParaRPr sz="1700">
              <a:solidFill>
                <a:schemeClr val="dk1"/>
              </a:solidFill>
              <a:latin typeface="Cantarell"/>
              <a:ea typeface="Cantarell"/>
              <a:cs typeface="Cantarell"/>
              <a:sym typeface="Cantarell"/>
            </a:endParaRPr>
          </a:p>
          <a:p>
            <a:pPr marL="914400" lvl="0" indent="-336550" algn="l" rtl="0">
              <a:lnSpc>
                <a:spcPct val="142857"/>
              </a:lnSpc>
              <a:spcBef>
                <a:spcPts val="1500"/>
              </a:spcBef>
              <a:spcAft>
                <a:spcPts val="1500"/>
              </a:spcAft>
              <a:buClr>
                <a:schemeClr val="dk1"/>
              </a:buClr>
              <a:buSzPts val="1700"/>
              <a:buFont typeface="Cantarell"/>
              <a:buChar char="●"/>
            </a:pPr>
            <a:r>
              <a:rPr lang="en" sz="1700">
                <a:solidFill>
                  <a:schemeClr val="dk1"/>
                </a:solidFill>
                <a:latin typeface="Cantarell"/>
                <a:ea typeface="Cantarell"/>
                <a:cs typeface="Cantarell"/>
                <a:sym typeface="Cantarell"/>
              </a:rPr>
              <a:t>Heat Dissipation Method: Passive Cooling</a:t>
            </a:r>
            <a:endParaRPr sz="1700">
              <a:solidFill>
                <a:schemeClr val="dk1"/>
              </a:solidFill>
              <a:latin typeface="Cantarell"/>
              <a:ea typeface="Cantarell"/>
              <a:cs typeface="Cantarell"/>
              <a:sym typeface="Cantarell"/>
            </a:endParaRPr>
          </a:p>
        </p:txBody>
      </p:sp>
      <p:pic>
        <p:nvPicPr>
          <p:cNvPr id="769" name="Google Shape;769;p112"/>
          <p:cNvPicPr preferRelativeResize="0"/>
          <p:nvPr/>
        </p:nvPicPr>
        <p:blipFill>
          <a:blip r:embed="rId3">
            <a:alphaModFix/>
          </a:blip>
          <a:stretch>
            <a:fillRect/>
          </a:stretch>
        </p:blipFill>
        <p:spPr>
          <a:xfrm>
            <a:off x="6012425" y="914325"/>
            <a:ext cx="2538900" cy="2538900"/>
          </a:xfrm>
          <a:prstGeom prst="rect">
            <a:avLst/>
          </a:prstGeom>
          <a:noFill/>
          <a:ln>
            <a:noFill/>
          </a:ln>
          <a:effectLst>
            <a:outerShdw blurRad="71438" dist="85725" dir="3480000" algn="bl" rotWithShape="0">
              <a:srgbClr val="000000">
                <a:alpha val="50000"/>
              </a:srgbClr>
            </a:outerShdw>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3"/>
          <p:cNvSpPr txBox="1"/>
          <p:nvPr/>
        </p:nvSpPr>
        <p:spPr>
          <a:xfrm>
            <a:off x="615300" y="105100"/>
            <a:ext cx="7913400" cy="431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Cinzel"/>
                <a:ea typeface="Cinzel"/>
                <a:cs typeface="Cinzel"/>
                <a:sym typeface="Cinzel"/>
              </a:rPr>
              <a:t>Technique -:</a:t>
            </a:r>
            <a:endParaRPr sz="2200">
              <a:solidFill>
                <a:schemeClr val="dk1"/>
              </a:solidFill>
              <a:latin typeface="Cinzel"/>
              <a:ea typeface="Cinzel"/>
              <a:cs typeface="Cinzel"/>
              <a:sym typeface="Cinzel"/>
            </a:endParaRPr>
          </a:p>
          <a:p>
            <a:pPr marL="0" lvl="0" indent="0" algn="l" rtl="0">
              <a:spcBef>
                <a:spcPts val="0"/>
              </a:spcBef>
              <a:spcAft>
                <a:spcPts val="0"/>
              </a:spcAft>
              <a:buNone/>
            </a:pPr>
            <a:endParaRPr sz="700">
              <a:solidFill>
                <a:schemeClr val="dk1"/>
              </a:solidFill>
              <a:latin typeface="Cinzel"/>
              <a:ea typeface="Cinzel"/>
              <a:cs typeface="Cinzel"/>
              <a:sym typeface="Cinzel"/>
            </a:endParaRPr>
          </a:p>
          <a:p>
            <a:pPr marL="457200" lvl="0" indent="-323850" algn="l" rtl="0">
              <a:lnSpc>
                <a:spcPct val="115000"/>
              </a:lnSpc>
              <a:spcBef>
                <a:spcPts val="1000"/>
              </a:spcBef>
              <a:spcAft>
                <a:spcPts val="0"/>
              </a:spcAft>
              <a:buClr>
                <a:schemeClr val="dk1"/>
              </a:buClr>
              <a:buSzPts val="1500"/>
              <a:buFont typeface="Cantarell"/>
              <a:buChar char="●"/>
            </a:pPr>
            <a:r>
              <a:rPr lang="en" sz="1500">
                <a:solidFill>
                  <a:schemeClr val="dk1"/>
                </a:solidFill>
                <a:latin typeface="Cantarell"/>
                <a:ea typeface="Cantarell"/>
                <a:cs typeface="Cantarell"/>
                <a:sym typeface="Cantarell"/>
              </a:rPr>
              <a:t>The AC input voltage is rectified to DC voltage using a diode bridge.</a:t>
            </a:r>
            <a:endParaRPr sz="1500">
              <a:solidFill>
                <a:schemeClr val="dk1"/>
              </a:solidFill>
              <a:latin typeface="Cantarell"/>
              <a:ea typeface="Cantarell"/>
              <a:cs typeface="Cantarell"/>
              <a:sym typeface="Cantarell"/>
            </a:endParaRPr>
          </a:p>
          <a:p>
            <a:pPr marL="457200" lvl="0" indent="-323850" algn="l" rtl="0">
              <a:lnSpc>
                <a:spcPct val="115000"/>
              </a:lnSpc>
              <a:spcBef>
                <a:spcPts val="1100"/>
              </a:spcBef>
              <a:spcAft>
                <a:spcPts val="0"/>
              </a:spcAft>
              <a:buClr>
                <a:schemeClr val="dk1"/>
              </a:buClr>
              <a:buSzPts val="1500"/>
              <a:buFont typeface="Cantarell"/>
              <a:buChar char="●"/>
            </a:pPr>
            <a:r>
              <a:rPr lang="en" sz="1500">
                <a:solidFill>
                  <a:schemeClr val="dk1"/>
                </a:solidFill>
                <a:latin typeface="Cantarell"/>
                <a:ea typeface="Cantarell"/>
                <a:cs typeface="Cantarell"/>
                <a:sym typeface="Cantarell"/>
              </a:rPr>
              <a:t>This converts the AC voltage to a pulsating DC voltage.</a:t>
            </a:r>
            <a:endParaRPr sz="1500">
              <a:solidFill>
                <a:schemeClr val="dk1"/>
              </a:solidFill>
              <a:latin typeface="Cantarell"/>
              <a:ea typeface="Cantarell"/>
              <a:cs typeface="Cantarell"/>
              <a:sym typeface="Cantarell"/>
            </a:endParaRPr>
          </a:p>
          <a:p>
            <a:pPr marL="457200" lvl="0" indent="-323850" algn="l" rtl="0">
              <a:lnSpc>
                <a:spcPct val="115000"/>
              </a:lnSpc>
              <a:spcBef>
                <a:spcPts val="1100"/>
              </a:spcBef>
              <a:spcAft>
                <a:spcPts val="0"/>
              </a:spcAft>
              <a:buClr>
                <a:schemeClr val="dk1"/>
              </a:buClr>
              <a:buSzPts val="1500"/>
              <a:buFont typeface="Cantarell"/>
              <a:buChar char="●"/>
            </a:pPr>
            <a:r>
              <a:rPr lang="en" sz="1500">
                <a:solidFill>
                  <a:schemeClr val="dk1"/>
                </a:solidFill>
                <a:latin typeface="Cantarell"/>
                <a:ea typeface="Cantarell"/>
                <a:cs typeface="Cantarell"/>
                <a:sym typeface="Cantarell"/>
              </a:rPr>
              <a:t>The pulsating DC voltage is then chopped into a high-frequency square wave using a switching transistor.</a:t>
            </a:r>
            <a:endParaRPr sz="1500">
              <a:solidFill>
                <a:schemeClr val="dk1"/>
              </a:solidFill>
              <a:latin typeface="Cantarell"/>
              <a:ea typeface="Cantarell"/>
              <a:cs typeface="Cantarell"/>
              <a:sym typeface="Cantarell"/>
            </a:endParaRPr>
          </a:p>
          <a:p>
            <a:pPr marL="457200" lvl="0" indent="-323850" algn="l" rtl="0">
              <a:lnSpc>
                <a:spcPct val="115000"/>
              </a:lnSpc>
              <a:spcBef>
                <a:spcPts val="1000"/>
              </a:spcBef>
              <a:spcAft>
                <a:spcPts val="0"/>
              </a:spcAft>
              <a:buClr>
                <a:schemeClr val="dk1"/>
              </a:buClr>
              <a:buSzPts val="1500"/>
              <a:buFont typeface="Cantarell"/>
              <a:buChar char="●"/>
            </a:pPr>
            <a:r>
              <a:rPr lang="en" sz="1500">
                <a:solidFill>
                  <a:schemeClr val="dk1"/>
                </a:solidFill>
                <a:latin typeface="Cantarell"/>
                <a:ea typeface="Cantarell"/>
                <a:cs typeface="Cantarell"/>
                <a:sym typeface="Cantarell"/>
              </a:rPr>
              <a:t>The switching transistor is turned on and off at a high frequency, which creates the square wave.</a:t>
            </a:r>
            <a:endParaRPr sz="1500">
              <a:solidFill>
                <a:schemeClr val="dk1"/>
              </a:solidFill>
              <a:latin typeface="Cantarell"/>
              <a:ea typeface="Cantarell"/>
              <a:cs typeface="Cantarell"/>
              <a:sym typeface="Cantarell"/>
            </a:endParaRPr>
          </a:p>
          <a:p>
            <a:pPr marL="457200" lvl="0" indent="-323850" algn="l" rtl="0">
              <a:lnSpc>
                <a:spcPct val="115000"/>
              </a:lnSpc>
              <a:spcBef>
                <a:spcPts val="1000"/>
              </a:spcBef>
              <a:spcAft>
                <a:spcPts val="0"/>
              </a:spcAft>
              <a:buClr>
                <a:schemeClr val="dk1"/>
              </a:buClr>
              <a:buSzPts val="1500"/>
              <a:buFont typeface="Cantarell"/>
              <a:buChar char="●"/>
            </a:pPr>
            <a:r>
              <a:rPr lang="en" sz="1500">
                <a:solidFill>
                  <a:schemeClr val="dk1"/>
                </a:solidFill>
                <a:latin typeface="Cantarell"/>
                <a:ea typeface="Cantarell"/>
                <a:cs typeface="Cantarell"/>
                <a:sym typeface="Cantarell"/>
              </a:rPr>
              <a:t>The square wave is then passed through a filter to produce a smooth DC output voltage.</a:t>
            </a:r>
            <a:endParaRPr sz="1500">
              <a:solidFill>
                <a:schemeClr val="dk1"/>
              </a:solidFill>
              <a:latin typeface="Cantarell"/>
              <a:ea typeface="Cantarell"/>
              <a:cs typeface="Cantarell"/>
              <a:sym typeface="Cantarell"/>
            </a:endParaRPr>
          </a:p>
          <a:p>
            <a:pPr marL="457200" lvl="0" indent="-323850" algn="l" rtl="0">
              <a:lnSpc>
                <a:spcPct val="115000"/>
              </a:lnSpc>
              <a:spcBef>
                <a:spcPts val="1000"/>
              </a:spcBef>
              <a:spcAft>
                <a:spcPts val="0"/>
              </a:spcAft>
              <a:buClr>
                <a:schemeClr val="dk1"/>
              </a:buClr>
              <a:buSzPts val="1500"/>
              <a:buFont typeface="Cantarell"/>
              <a:buChar char="●"/>
            </a:pPr>
            <a:r>
              <a:rPr lang="en" sz="1500">
                <a:solidFill>
                  <a:schemeClr val="dk1"/>
                </a:solidFill>
                <a:latin typeface="Cantarell"/>
                <a:ea typeface="Cantarell"/>
                <a:cs typeface="Cantarell"/>
                <a:sym typeface="Cantarell"/>
              </a:rPr>
              <a:t>The filter, is typically a combination of inductors and capacitors, removes the high-frequency components of the square wave, leaving a clean DC output voltage.</a:t>
            </a:r>
            <a:endParaRPr sz="1500">
              <a:solidFill>
                <a:schemeClr val="dk1"/>
              </a:solidFill>
              <a:latin typeface="Cantarell"/>
              <a:ea typeface="Cantarell"/>
              <a:cs typeface="Cantarell"/>
              <a:sym typeface="Cantare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4"/>
          <p:cNvSpPr txBox="1">
            <a:spLocks noGrp="1"/>
          </p:cNvSpPr>
          <p:nvPr>
            <p:ph type="title"/>
          </p:nvPr>
        </p:nvSpPr>
        <p:spPr>
          <a:xfrm>
            <a:off x="720000" y="3032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latin typeface="Cinzel SemiBold"/>
                <a:ea typeface="Cinzel SemiBold"/>
                <a:cs typeface="Cinzel SemiBold"/>
                <a:sym typeface="Cinzel SemiBold"/>
              </a:rPr>
              <a:t>215559X - Shamil MRM</a:t>
            </a:r>
            <a:endParaRPr sz="2400">
              <a:latin typeface="Cinzel SemiBold"/>
              <a:ea typeface="Cinzel SemiBold"/>
              <a:cs typeface="Cinzel SemiBold"/>
              <a:sym typeface="Cinzel SemiBold"/>
            </a:endParaRPr>
          </a:p>
        </p:txBody>
      </p:sp>
      <p:sp>
        <p:nvSpPr>
          <p:cNvPr id="780" name="Google Shape;780;p114"/>
          <p:cNvSpPr txBox="1"/>
          <p:nvPr/>
        </p:nvSpPr>
        <p:spPr>
          <a:xfrm>
            <a:off x="1587650" y="1364600"/>
            <a:ext cx="66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ntarell"/>
              <a:ea typeface="Cantarell"/>
              <a:cs typeface="Cantarell"/>
              <a:sym typeface="Cantarell"/>
            </a:endParaRPr>
          </a:p>
        </p:txBody>
      </p:sp>
      <p:sp>
        <p:nvSpPr>
          <p:cNvPr id="781" name="Google Shape;781;p114"/>
          <p:cNvSpPr txBox="1"/>
          <p:nvPr/>
        </p:nvSpPr>
        <p:spPr>
          <a:xfrm>
            <a:off x="1394000" y="1010350"/>
            <a:ext cx="6987300" cy="1293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1200"/>
              </a:spcBef>
              <a:spcAft>
                <a:spcPts val="0"/>
              </a:spcAft>
              <a:buSzPts val="1800"/>
              <a:buFont typeface="Cantarell"/>
              <a:buChar char="❖"/>
            </a:pPr>
            <a:r>
              <a:rPr lang="en" sz="1800">
                <a:latin typeface="Cantarell"/>
                <a:ea typeface="Cantarell"/>
                <a:cs typeface="Cantarell"/>
                <a:sym typeface="Cantarell"/>
              </a:rPr>
              <a:t>LCD</a:t>
            </a:r>
            <a:endParaRPr sz="1800">
              <a:latin typeface="Cantarell"/>
              <a:ea typeface="Cantarell"/>
              <a:cs typeface="Cantarell"/>
              <a:sym typeface="Cantarell"/>
            </a:endParaRPr>
          </a:p>
          <a:p>
            <a:pPr marL="457200" lvl="0" indent="-342900" algn="l" rtl="0">
              <a:lnSpc>
                <a:spcPct val="150000"/>
              </a:lnSpc>
              <a:spcBef>
                <a:spcPts val="0"/>
              </a:spcBef>
              <a:spcAft>
                <a:spcPts val="0"/>
              </a:spcAft>
              <a:buSzPts val="1800"/>
              <a:buFont typeface="Cantarell"/>
              <a:buChar char="❖"/>
            </a:pPr>
            <a:r>
              <a:rPr lang="en" sz="1800">
                <a:latin typeface="Cantarell"/>
                <a:ea typeface="Cantarell"/>
                <a:cs typeface="Cantarell"/>
                <a:sym typeface="Cantarell"/>
              </a:rPr>
              <a:t>I2C Module</a:t>
            </a:r>
            <a:endParaRPr sz="1800">
              <a:latin typeface="Cantarell"/>
              <a:ea typeface="Cantarell"/>
              <a:cs typeface="Cantarell"/>
              <a:sym typeface="Cantarell"/>
            </a:endParaRPr>
          </a:p>
          <a:p>
            <a:pPr marL="457200" lvl="0" indent="-342900" algn="l" rtl="0">
              <a:lnSpc>
                <a:spcPct val="150000"/>
              </a:lnSpc>
              <a:spcBef>
                <a:spcPts val="0"/>
              </a:spcBef>
              <a:spcAft>
                <a:spcPts val="0"/>
              </a:spcAft>
              <a:buSzPts val="1800"/>
              <a:buFont typeface="Cantarell"/>
              <a:buChar char="❖"/>
            </a:pPr>
            <a:r>
              <a:rPr lang="en" sz="1800">
                <a:latin typeface="Cantarell"/>
                <a:ea typeface="Cantarell"/>
                <a:cs typeface="Cantarell"/>
                <a:sym typeface="Cantarell"/>
              </a:rPr>
              <a:t>Push Buttons</a:t>
            </a:r>
            <a:endParaRPr sz="1800">
              <a:latin typeface="Cantarell"/>
              <a:ea typeface="Cantarell"/>
              <a:cs typeface="Cantarell"/>
              <a:sym typeface="Cantare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Lcd display</a:t>
            </a:r>
            <a:endParaRPr/>
          </a:p>
        </p:txBody>
      </p:sp>
      <p:sp>
        <p:nvSpPr>
          <p:cNvPr id="787" name="Google Shape;787;p115"/>
          <p:cNvSpPr txBox="1">
            <a:spLocks noGrp="1"/>
          </p:cNvSpPr>
          <p:nvPr>
            <p:ph type="body" idx="1"/>
          </p:nvPr>
        </p:nvSpPr>
        <p:spPr>
          <a:xfrm>
            <a:off x="720000" y="635800"/>
            <a:ext cx="5630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457200" lvl="0" indent="-317500" algn="l" rtl="0">
              <a:lnSpc>
                <a:spcPct val="100000"/>
              </a:lnSpc>
              <a:spcBef>
                <a:spcPts val="1600"/>
              </a:spcBef>
              <a:spcAft>
                <a:spcPts val="0"/>
              </a:spcAft>
              <a:buSzPts val="1400"/>
              <a:buChar char="➢"/>
            </a:pPr>
            <a:r>
              <a:rPr lang="en" sz="1400"/>
              <a:t>The autonomous chess board features a state-of-the-art chess clock integrated into the LCD display.                                                                                                                                                                                          </a:t>
            </a:r>
            <a:endParaRPr sz="1400"/>
          </a:p>
          <a:p>
            <a:pPr marL="457200" lvl="0" indent="-317500" algn="l" rtl="0">
              <a:spcBef>
                <a:spcPts val="1600"/>
              </a:spcBef>
              <a:spcAft>
                <a:spcPts val="0"/>
              </a:spcAft>
              <a:buSzPts val="1400"/>
              <a:buChar char="➢"/>
            </a:pPr>
            <a:r>
              <a:rPr lang="en" sz="1400"/>
              <a:t>The chess clock provides precise time tracking, enhancing the competitive nature of the game.</a:t>
            </a:r>
            <a:endParaRPr sz="1400"/>
          </a:p>
          <a:p>
            <a:pPr marL="457200" lvl="0" indent="-317500" algn="l" rtl="0">
              <a:spcBef>
                <a:spcPts val="1600"/>
              </a:spcBef>
              <a:spcAft>
                <a:spcPts val="0"/>
              </a:spcAft>
              <a:buSzPts val="1400"/>
              <a:buChar char="➢"/>
            </a:pPr>
            <a:r>
              <a:rPr lang="en" sz="1400"/>
              <a:t>The LCD display offers real-time updates, keeping players informed about the progress of the game.</a:t>
            </a:r>
            <a:endParaRPr sz="1400"/>
          </a:p>
          <a:p>
            <a:pPr marL="457200" lvl="0" indent="-317500" algn="l" rtl="0">
              <a:spcBef>
                <a:spcPts val="1600"/>
              </a:spcBef>
              <a:spcAft>
                <a:spcPts val="0"/>
              </a:spcAft>
              <a:buSzPts val="1400"/>
              <a:buChar char="➢"/>
            </a:pPr>
            <a:r>
              <a:rPr lang="en" sz="1400"/>
              <a:t>The comprehensive menu, accessible through the LCD display, provides a user-friendly interface.</a:t>
            </a:r>
            <a:endParaRPr sz="14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88" name="Google Shape;788;p115"/>
          <p:cNvPicPr preferRelativeResize="0"/>
          <p:nvPr/>
        </p:nvPicPr>
        <p:blipFill>
          <a:blip r:embed="rId3">
            <a:alphaModFix/>
          </a:blip>
          <a:stretch>
            <a:fillRect/>
          </a:stretch>
        </p:blipFill>
        <p:spPr>
          <a:xfrm>
            <a:off x="6550000" y="635800"/>
            <a:ext cx="1973925" cy="19739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16"/>
          <p:cNvSpPr txBox="1">
            <a:spLocks noGrp="1"/>
          </p:cNvSpPr>
          <p:nvPr>
            <p:ph type="title" idx="4294967295"/>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specifications:</a:t>
            </a:r>
            <a:endParaRPr sz="1400"/>
          </a:p>
        </p:txBody>
      </p:sp>
      <p:sp>
        <p:nvSpPr>
          <p:cNvPr id="794" name="Google Shape;794;p116"/>
          <p:cNvSpPr txBox="1">
            <a:spLocks noGrp="1"/>
          </p:cNvSpPr>
          <p:nvPr>
            <p:ph type="body" idx="4294967295"/>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 sz="1300"/>
              <a:t>Display type : Alphanumeric LCD</a:t>
            </a:r>
            <a:endParaRPr sz="1300"/>
          </a:p>
          <a:p>
            <a:pPr marL="457200" lvl="0" indent="-311150" algn="l" rtl="0">
              <a:lnSpc>
                <a:spcPct val="200000"/>
              </a:lnSpc>
              <a:spcBef>
                <a:spcPts val="0"/>
              </a:spcBef>
              <a:spcAft>
                <a:spcPts val="0"/>
              </a:spcAft>
              <a:buSzPts val="1300"/>
              <a:buChar char="●"/>
            </a:pPr>
            <a:r>
              <a:rPr lang="en" sz="1300"/>
              <a:t>Display size : 16 characters per line,2 lines</a:t>
            </a:r>
            <a:endParaRPr sz="1300"/>
          </a:p>
          <a:p>
            <a:pPr marL="457200" lvl="0" indent="-311150" algn="l" rtl="0">
              <a:lnSpc>
                <a:spcPct val="200000"/>
              </a:lnSpc>
              <a:spcBef>
                <a:spcPts val="0"/>
              </a:spcBef>
              <a:spcAft>
                <a:spcPts val="0"/>
              </a:spcAft>
              <a:buSzPts val="1300"/>
              <a:buChar char="●"/>
            </a:pPr>
            <a:r>
              <a:rPr lang="en" sz="1300"/>
              <a:t>Character size : 5*8 dots</a:t>
            </a:r>
            <a:endParaRPr sz="1300"/>
          </a:p>
          <a:p>
            <a:pPr marL="457200" lvl="0" indent="-311150" algn="l" rtl="0">
              <a:lnSpc>
                <a:spcPct val="200000"/>
              </a:lnSpc>
              <a:spcBef>
                <a:spcPts val="0"/>
              </a:spcBef>
              <a:spcAft>
                <a:spcPts val="0"/>
              </a:spcAft>
              <a:buSzPts val="1300"/>
              <a:buChar char="●"/>
            </a:pPr>
            <a:r>
              <a:rPr lang="en" sz="1300"/>
              <a:t>Supply voltage : 5V</a:t>
            </a:r>
            <a:endParaRPr sz="1300"/>
          </a:p>
          <a:p>
            <a:pPr marL="457200" lvl="0" indent="-311150" algn="l" rtl="0">
              <a:lnSpc>
                <a:spcPct val="200000"/>
              </a:lnSpc>
              <a:spcBef>
                <a:spcPts val="0"/>
              </a:spcBef>
              <a:spcAft>
                <a:spcPts val="0"/>
              </a:spcAft>
              <a:buSzPts val="1300"/>
              <a:buChar char="●"/>
            </a:pPr>
            <a:r>
              <a:rPr lang="en" sz="1300"/>
              <a:t>Backlight : white text in blue background</a:t>
            </a:r>
            <a:endParaRPr sz="1300"/>
          </a:p>
          <a:p>
            <a:pPr marL="457200" lvl="0" indent="-311150" algn="l" rtl="0">
              <a:lnSpc>
                <a:spcPct val="200000"/>
              </a:lnSpc>
              <a:spcBef>
                <a:spcPts val="0"/>
              </a:spcBef>
              <a:spcAft>
                <a:spcPts val="0"/>
              </a:spcAft>
              <a:buSzPts val="1300"/>
              <a:buChar char="●"/>
            </a:pPr>
            <a:r>
              <a:rPr lang="en" sz="1300"/>
              <a:t>Controller : Hitachi HD4478</a:t>
            </a:r>
            <a:endParaRPr sz="1300"/>
          </a:p>
          <a:p>
            <a:pPr marL="457200" lvl="0" indent="-311150" algn="l" rtl="0">
              <a:lnSpc>
                <a:spcPct val="200000"/>
              </a:lnSpc>
              <a:spcBef>
                <a:spcPts val="0"/>
              </a:spcBef>
              <a:spcAft>
                <a:spcPts val="0"/>
              </a:spcAft>
              <a:buSzPts val="1300"/>
              <a:buChar char="●"/>
            </a:pPr>
            <a:r>
              <a:rPr lang="en" sz="1300"/>
              <a:t>Contrast control : can adjust the contrast using a potentiometer</a:t>
            </a:r>
            <a:endParaRPr sz="13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17"/>
          <p:cNvSpPr txBox="1">
            <a:spLocks noGrp="1"/>
          </p:cNvSpPr>
          <p:nvPr>
            <p:ph type="title"/>
          </p:nvPr>
        </p:nvSpPr>
        <p:spPr>
          <a:xfrm>
            <a:off x="720000" y="310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I2c module</a:t>
            </a:r>
            <a:endParaRPr/>
          </a:p>
        </p:txBody>
      </p:sp>
      <p:sp>
        <p:nvSpPr>
          <p:cNvPr id="800" name="Google Shape;800;p117"/>
          <p:cNvSpPr txBox="1">
            <a:spLocks noGrp="1"/>
          </p:cNvSpPr>
          <p:nvPr>
            <p:ph type="body" idx="1"/>
          </p:nvPr>
        </p:nvSpPr>
        <p:spPr>
          <a:xfrm>
            <a:off x="3332825" y="1322875"/>
            <a:ext cx="5091000" cy="27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Importance of I2C module in LCD Display</a:t>
            </a:r>
            <a:endParaRPr sz="1400" b="1"/>
          </a:p>
          <a:p>
            <a:pPr marL="457200" lvl="0" indent="-323850" algn="l" rtl="0">
              <a:lnSpc>
                <a:spcPct val="200000"/>
              </a:lnSpc>
              <a:spcBef>
                <a:spcPts val="1600"/>
              </a:spcBef>
              <a:spcAft>
                <a:spcPts val="0"/>
              </a:spcAft>
              <a:buSzPts val="1500"/>
              <a:buChar char="❏"/>
            </a:pPr>
            <a:r>
              <a:rPr lang="en" sz="1500"/>
              <a:t>Reduced pin usage</a:t>
            </a:r>
            <a:endParaRPr sz="1500"/>
          </a:p>
          <a:p>
            <a:pPr marL="457200" lvl="0" indent="-323850" algn="l" rtl="0">
              <a:lnSpc>
                <a:spcPct val="200000"/>
              </a:lnSpc>
              <a:spcBef>
                <a:spcPts val="0"/>
              </a:spcBef>
              <a:spcAft>
                <a:spcPts val="0"/>
              </a:spcAft>
              <a:buSzPts val="1500"/>
              <a:buChar char="❏"/>
            </a:pPr>
            <a:r>
              <a:rPr lang="en" sz="1500"/>
              <a:t>Simplified wiring</a:t>
            </a:r>
            <a:endParaRPr sz="1500"/>
          </a:p>
          <a:p>
            <a:pPr marL="457200" lvl="0" indent="-323850" algn="l" rtl="0">
              <a:lnSpc>
                <a:spcPct val="200000"/>
              </a:lnSpc>
              <a:spcBef>
                <a:spcPts val="0"/>
              </a:spcBef>
              <a:spcAft>
                <a:spcPts val="0"/>
              </a:spcAft>
              <a:buSzPts val="1500"/>
              <a:buChar char="❏"/>
            </a:pPr>
            <a:r>
              <a:rPr lang="en" sz="1500"/>
              <a:t>Compatibility</a:t>
            </a:r>
            <a:endParaRPr sz="1500"/>
          </a:p>
          <a:p>
            <a:pPr marL="457200" lvl="0" indent="-323850" algn="l" rtl="0">
              <a:lnSpc>
                <a:spcPct val="200000"/>
              </a:lnSpc>
              <a:spcBef>
                <a:spcPts val="0"/>
              </a:spcBef>
              <a:spcAft>
                <a:spcPts val="0"/>
              </a:spcAft>
              <a:buSzPts val="1500"/>
              <a:buChar char="❏"/>
            </a:pPr>
            <a:r>
              <a:rPr lang="en" sz="1500"/>
              <a:t>Addressable communication</a:t>
            </a:r>
            <a:endParaRPr sz="1500"/>
          </a:p>
          <a:p>
            <a:pPr marL="457200" lvl="0" indent="-323850" algn="l" rtl="0">
              <a:lnSpc>
                <a:spcPct val="200000"/>
              </a:lnSpc>
              <a:spcBef>
                <a:spcPts val="0"/>
              </a:spcBef>
              <a:spcAft>
                <a:spcPts val="0"/>
              </a:spcAft>
              <a:buSzPts val="1500"/>
              <a:buChar char="❏"/>
            </a:pPr>
            <a:r>
              <a:rPr lang="en" sz="1500"/>
              <a:t>Software efficiency</a:t>
            </a:r>
            <a:endParaRPr sz="1500"/>
          </a:p>
          <a:p>
            <a:pPr marL="0" lvl="0" indent="0" algn="l" rtl="0">
              <a:spcBef>
                <a:spcPts val="1600"/>
              </a:spcBef>
              <a:spcAft>
                <a:spcPts val="1600"/>
              </a:spcAft>
              <a:buNone/>
            </a:pPr>
            <a:endParaRPr sz="1400"/>
          </a:p>
        </p:txBody>
      </p:sp>
      <p:pic>
        <p:nvPicPr>
          <p:cNvPr id="801" name="Google Shape;801;p117"/>
          <p:cNvPicPr preferRelativeResize="0"/>
          <p:nvPr/>
        </p:nvPicPr>
        <p:blipFill>
          <a:blip r:embed="rId3">
            <a:alphaModFix/>
          </a:blip>
          <a:stretch>
            <a:fillRect/>
          </a:stretch>
        </p:blipFill>
        <p:spPr>
          <a:xfrm>
            <a:off x="313050" y="1026700"/>
            <a:ext cx="2668650" cy="26686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18"/>
          <p:cNvSpPr txBox="1"/>
          <p:nvPr/>
        </p:nvSpPr>
        <p:spPr>
          <a:xfrm>
            <a:off x="827525" y="620625"/>
            <a:ext cx="3966900" cy="3416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I2C module offers 4 pin functionality instead of 16 pins.</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VCC : Power supply</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GND: ground pin</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SDA : serial data pin</a:t>
            </a: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SCL  :  serial clock pin</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p:txBody>
      </p:sp>
      <p:pic>
        <p:nvPicPr>
          <p:cNvPr id="807" name="Google Shape;807;p118"/>
          <p:cNvPicPr preferRelativeResize="0"/>
          <p:nvPr/>
        </p:nvPicPr>
        <p:blipFill>
          <a:blip r:embed="rId3">
            <a:alphaModFix/>
          </a:blip>
          <a:stretch>
            <a:fillRect/>
          </a:stretch>
        </p:blipFill>
        <p:spPr>
          <a:xfrm>
            <a:off x="4613975" y="165125"/>
            <a:ext cx="4279925" cy="2165025"/>
          </a:xfrm>
          <a:prstGeom prst="rect">
            <a:avLst/>
          </a:prstGeom>
          <a:noFill/>
          <a:ln>
            <a:noFill/>
          </a:ln>
        </p:spPr>
      </p:pic>
      <p:sp>
        <p:nvSpPr>
          <p:cNvPr id="808" name="Google Shape;808;p118"/>
          <p:cNvSpPr txBox="1"/>
          <p:nvPr/>
        </p:nvSpPr>
        <p:spPr>
          <a:xfrm>
            <a:off x="1093225" y="2357275"/>
            <a:ext cx="6576600" cy="240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PCF8574 expander chip converts I2C data from arduino into parallel LCD display</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We can control the contrast by adjusting the potentiometer.</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A jumper on board powers backlight; external voltage applied to LED header pin for intensity control.</a:t>
            </a:r>
            <a:endParaRPr>
              <a:latin typeface="Cantarell"/>
              <a:ea typeface="Cantarell"/>
              <a:cs typeface="Cantarell"/>
              <a:sym typeface="Cantarell"/>
            </a:endParaRPr>
          </a:p>
          <a:p>
            <a:pPr marL="457200" lvl="0" indent="0" algn="l" rtl="0">
              <a:spcBef>
                <a:spcPts val="0"/>
              </a:spcBef>
              <a:spcAft>
                <a:spcPts val="0"/>
              </a:spcAft>
              <a:buNone/>
            </a:pPr>
            <a:endParaRPr>
              <a:latin typeface="Cantarell"/>
              <a:ea typeface="Cantarell"/>
              <a:cs typeface="Cantarell"/>
              <a:sym typeface="Cantarell"/>
            </a:endParaRPr>
          </a:p>
          <a:p>
            <a:pPr marL="457200" lvl="0" indent="-317500" algn="l" rtl="0">
              <a:spcBef>
                <a:spcPts val="0"/>
              </a:spcBef>
              <a:spcAft>
                <a:spcPts val="0"/>
              </a:spcAft>
              <a:buSzPts val="1400"/>
              <a:buFont typeface="Cantarell"/>
              <a:buChar char="●"/>
            </a:pPr>
            <a:r>
              <a:rPr lang="en">
                <a:latin typeface="Cantarell"/>
                <a:ea typeface="Cantarell"/>
                <a:cs typeface="Cantarell"/>
                <a:sym typeface="Cantarell"/>
              </a:rPr>
              <a:t>Address selectors enable flexible system design, connecting multiple devices to I2C bus.</a:t>
            </a:r>
            <a:endParaRPr>
              <a:latin typeface="Cantarell"/>
              <a:ea typeface="Cantarell"/>
              <a:cs typeface="Cantarell"/>
              <a:sym typeface="Cantare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19"/>
          <p:cNvSpPr txBox="1">
            <a:spLocks noGrp="1"/>
          </p:cNvSpPr>
          <p:nvPr>
            <p:ph type="title"/>
          </p:nvPr>
        </p:nvSpPr>
        <p:spPr>
          <a:xfrm>
            <a:off x="720000" y="105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inzel Medium"/>
                <a:ea typeface="Cinzel Medium"/>
                <a:cs typeface="Cinzel Medium"/>
                <a:sym typeface="Cinzel Medium"/>
              </a:rPr>
              <a:t>Budget</a:t>
            </a:r>
            <a:endParaRPr>
              <a:latin typeface="Cinzel Medium"/>
              <a:ea typeface="Cinzel Medium"/>
              <a:cs typeface="Cinzel Medium"/>
              <a:sym typeface="Cinzel Medium"/>
            </a:endParaRPr>
          </a:p>
        </p:txBody>
      </p:sp>
      <p:graphicFrame>
        <p:nvGraphicFramePr>
          <p:cNvPr id="814" name="Google Shape;814;p119"/>
          <p:cNvGraphicFramePr/>
          <p:nvPr/>
        </p:nvGraphicFramePr>
        <p:xfrm>
          <a:off x="780413" y="889275"/>
          <a:ext cx="3000000" cy="3000000"/>
        </p:xfrm>
        <a:graphic>
          <a:graphicData uri="http://schemas.openxmlformats.org/drawingml/2006/table">
            <a:tbl>
              <a:tblPr>
                <a:noFill/>
                <a:tableStyleId>{A91280ED-F7D3-4CC7-B408-81AC8CB85BCD}</a:tableStyleId>
              </a:tblPr>
              <a:tblGrid>
                <a:gridCol w="3797150">
                  <a:extLst>
                    <a:ext uri="{9D8B030D-6E8A-4147-A177-3AD203B41FA5}">
                      <a16:colId xmlns:a16="http://schemas.microsoft.com/office/drawing/2014/main" val="20000"/>
                    </a:ext>
                  </a:extLst>
                </a:gridCol>
                <a:gridCol w="1378925">
                  <a:extLst>
                    <a:ext uri="{9D8B030D-6E8A-4147-A177-3AD203B41FA5}">
                      <a16:colId xmlns:a16="http://schemas.microsoft.com/office/drawing/2014/main" val="20001"/>
                    </a:ext>
                  </a:extLst>
                </a:gridCol>
                <a:gridCol w="809850">
                  <a:extLst>
                    <a:ext uri="{9D8B030D-6E8A-4147-A177-3AD203B41FA5}">
                      <a16:colId xmlns:a16="http://schemas.microsoft.com/office/drawing/2014/main" val="20002"/>
                    </a:ext>
                  </a:extLst>
                </a:gridCol>
                <a:gridCol w="1597250">
                  <a:extLst>
                    <a:ext uri="{9D8B030D-6E8A-4147-A177-3AD203B41FA5}">
                      <a16:colId xmlns:a16="http://schemas.microsoft.com/office/drawing/2014/main" val="20003"/>
                    </a:ext>
                  </a:extLst>
                </a:gridCol>
              </a:tblGrid>
              <a:tr h="670525">
                <a:tc>
                  <a:txBody>
                    <a:bodyPr/>
                    <a:lstStyle/>
                    <a:p>
                      <a:pPr marL="0" lvl="0" indent="0" algn="ctr" rtl="0">
                        <a:spcBef>
                          <a:spcPts val="0"/>
                        </a:spcBef>
                        <a:spcAft>
                          <a:spcPts val="0"/>
                        </a:spcAft>
                        <a:buNone/>
                      </a:pPr>
                      <a:r>
                        <a:rPr lang="en" sz="1600" b="1">
                          <a:latin typeface="Cantarell"/>
                          <a:ea typeface="Cantarell"/>
                          <a:cs typeface="Cantarell"/>
                          <a:sym typeface="Cantarell"/>
                        </a:rPr>
                        <a:t>Item</a:t>
                      </a:r>
                      <a:endParaRPr sz="1600" b="1">
                        <a:latin typeface="Cantarell"/>
                        <a:ea typeface="Cantarell"/>
                        <a:cs typeface="Cantarell"/>
                        <a:sym typeface="Cantarell"/>
                      </a:endParaRPr>
                    </a:p>
                  </a:txBody>
                  <a:tcPr marL="91425" marR="91425" marT="91425" marB="91425" anchor="ctr"/>
                </a:tc>
                <a:tc>
                  <a:txBody>
                    <a:bodyPr/>
                    <a:lstStyle/>
                    <a:p>
                      <a:pPr marL="0" lvl="0" indent="0" algn="ctr" rtl="0">
                        <a:spcBef>
                          <a:spcPts val="0"/>
                        </a:spcBef>
                        <a:spcAft>
                          <a:spcPts val="0"/>
                        </a:spcAft>
                        <a:buNone/>
                      </a:pPr>
                      <a:r>
                        <a:rPr lang="en" sz="1600" b="1">
                          <a:latin typeface="Cantarell"/>
                          <a:ea typeface="Cantarell"/>
                          <a:cs typeface="Cantarell"/>
                          <a:sym typeface="Cantarell"/>
                        </a:rPr>
                        <a:t>Unit Price (Rs.)</a:t>
                      </a:r>
                      <a:endParaRPr sz="1600" b="1">
                        <a:latin typeface="Cantarell"/>
                        <a:ea typeface="Cantarell"/>
                        <a:cs typeface="Cantarell"/>
                        <a:sym typeface="Cantarell"/>
                      </a:endParaRPr>
                    </a:p>
                  </a:txBody>
                  <a:tcPr marL="91425" marR="91425" marT="91425" marB="91425" anchor="ctr"/>
                </a:tc>
                <a:tc>
                  <a:txBody>
                    <a:bodyPr/>
                    <a:lstStyle/>
                    <a:p>
                      <a:pPr marL="0" lvl="0" indent="0" algn="ctr" rtl="0">
                        <a:spcBef>
                          <a:spcPts val="0"/>
                        </a:spcBef>
                        <a:spcAft>
                          <a:spcPts val="0"/>
                        </a:spcAft>
                        <a:buNone/>
                      </a:pPr>
                      <a:r>
                        <a:rPr lang="en" sz="1600" b="1">
                          <a:solidFill>
                            <a:schemeClr val="dk1"/>
                          </a:solidFill>
                          <a:latin typeface="Cantarell"/>
                          <a:ea typeface="Cantarell"/>
                          <a:cs typeface="Cantarell"/>
                          <a:sym typeface="Cantarell"/>
                        </a:rPr>
                        <a:t>Qty</a:t>
                      </a:r>
                      <a:endParaRPr sz="1600" b="1">
                        <a:latin typeface="Cantarell"/>
                        <a:ea typeface="Cantarell"/>
                        <a:cs typeface="Cantarell"/>
                        <a:sym typeface="Cantarell"/>
                      </a:endParaRPr>
                    </a:p>
                  </a:txBody>
                  <a:tcPr marL="91425" marR="91425" marT="91425" marB="91425" anchor="ctr"/>
                </a:tc>
                <a:tc>
                  <a:txBody>
                    <a:bodyPr/>
                    <a:lstStyle/>
                    <a:p>
                      <a:pPr marL="0" lvl="0" indent="0" algn="ctr" rtl="0">
                        <a:spcBef>
                          <a:spcPts val="0"/>
                        </a:spcBef>
                        <a:spcAft>
                          <a:spcPts val="0"/>
                        </a:spcAft>
                        <a:buNone/>
                      </a:pPr>
                      <a:r>
                        <a:rPr lang="en" sz="1600" b="1">
                          <a:solidFill>
                            <a:schemeClr val="dk1"/>
                          </a:solidFill>
                          <a:latin typeface="Cantarell"/>
                          <a:ea typeface="Cantarell"/>
                          <a:cs typeface="Cantarell"/>
                          <a:sym typeface="Cantarell"/>
                        </a:rPr>
                        <a:t>Amount (Rs.)</a:t>
                      </a:r>
                      <a:endParaRPr sz="1600" b="1">
                        <a:latin typeface="Cantarell"/>
                        <a:ea typeface="Cantarell"/>
                        <a:cs typeface="Cantarell"/>
                        <a:sym typeface="Cantarell"/>
                      </a:endParaRPr>
                    </a:p>
                  </a:txBody>
                  <a:tcPr marL="91425" marR="91425" marT="91425" marB="91425" anchor="ctr"/>
                </a:tc>
                <a:extLst>
                  <a:ext uri="{0D108BD9-81ED-4DB2-BD59-A6C34878D82A}">
                    <a16:rowId xmlns:a16="http://schemas.microsoft.com/office/drawing/2014/main" val="10000"/>
                  </a:ext>
                </a:extLst>
              </a:tr>
              <a:tr h="3240875">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Arduino Mega</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NodeMCU 32-S</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IN4001 diode</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Micro limit switch</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Magnet button cell 8x2</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Push on switch</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10-core wire ribbon</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12-core wire ribbon</a:t>
                      </a:r>
                      <a:endParaRPr sz="1500">
                        <a:solidFill>
                          <a:schemeClr val="dk1"/>
                        </a:solidFill>
                        <a:latin typeface="Cantarell"/>
                        <a:ea typeface="Cantarell"/>
                        <a:cs typeface="Cantarell"/>
                        <a:sym typeface="Cantarell"/>
                      </a:endParaRPr>
                    </a:p>
                    <a:p>
                      <a:pPr marL="0" lvl="0" indent="0" algn="l" rtl="0">
                        <a:spcBef>
                          <a:spcPts val="0"/>
                        </a:spcBef>
                        <a:spcAft>
                          <a:spcPts val="0"/>
                        </a:spcAft>
                        <a:buNone/>
                      </a:pPr>
                      <a:r>
                        <a:rPr lang="en" sz="1500">
                          <a:solidFill>
                            <a:schemeClr val="dk1"/>
                          </a:solidFill>
                          <a:latin typeface="Cantarell"/>
                          <a:ea typeface="Cantarell"/>
                          <a:cs typeface="Cantarell"/>
                          <a:sym typeface="Cantarell"/>
                        </a:rPr>
                        <a:t>17HS3430 NEMA 17 stepper</a:t>
                      </a:r>
                      <a:endParaRPr sz="1500">
                        <a:solidFill>
                          <a:schemeClr val="dk1"/>
                        </a:solidFill>
                        <a:latin typeface="Cantarell"/>
                        <a:ea typeface="Cantarell"/>
                        <a:cs typeface="Cantarell"/>
                        <a:sym typeface="Cantarell"/>
                      </a:endParaRPr>
                    </a:p>
                    <a:p>
                      <a:pPr marL="0" lvl="0" indent="0" algn="l" rtl="0">
                        <a:spcBef>
                          <a:spcPts val="0"/>
                        </a:spcBef>
                        <a:spcAft>
                          <a:spcPts val="0"/>
                        </a:spcAft>
                        <a:buNone/>
                      </a:pPr>
                      <a:r>
                        <a:rPr lang="en" sz="1500">
                          <a:solidFill>
                            <a:schemeClr val="dk1"/>
                          </a:solidFill>
                          <a:latin typeface="Cantarell"/>
                          <a:ea typeface="Cantarell"/>
                          <a:cs typeface="Cantarell"/>
                          <a:sym typeface="Cantarell"/>
                        </a:rPr>
                        <a:t>CD74HC4067 Mux module</a:t>
                      </a:r>
                      <a:endParaRPr sz="1500">
                        <a:solidFill>
                          <a:schemeClr val="dk1"/>
                        </a:solidFill>
                        <a:latin typeface="Cantarell"/>
                        <a:ea typeface="Cantarell"/>
                        <a:cs typeface="Cantarell"/>
                        <a:sym typeface="Cantarell"/>
                      </a:endParaRPr>
                    </a:p>
                    <a:p>
                      <a:pPr marL="0" lvl="0" indent="0" algn="l" rtl="0">
                        <a:spcBef>
                          <a:spcPts val="0"/>
                        </a:spcBef>
                        <a:spcAft>
                          <a:spcPts val="0"/>
                        </a:spcAft>
                        <a:buNone/>
                      </a:pPr>
                      <a:r>
                        <a:rPr lang="en" sz="1500">
                          <a:solidFill>
                            <a:schemeClr val="dk1"/>
                          </a:solidFill>
                          <a:latin typeface="Cantarell"/>
                          <a:ea typeface="Cantarell"/>
                          <a:cs typeface="Cantarell"/>
                          <a:sym typeface="Cantarell"/>
                        </a:rPr>
                        <a:t>12V 5A Power supply</a:t>
                      </a:r>
                      <a:endParaRPr sz="1500">
                        <a:solidFill>
                          <a:schemeClr val="dk1"/>
                        </a:solidFill>
                        <a:latin typeface="Cantarell"/>
                        <a:ea typeface="Cantarell"/>
                        <a:cs typeface="Cantarell"/>
                        <a:sym typeface="Cantarell"/>
                      </a:endParaRPr>
                    </a:p>
                    <a:p>
                      <a:pPr marL="0" lvl="0" indent="0" algn="l" rtl="0">
                        <a:spcBef>
                          <a:spcPts val="0"/>
                        </a:spcBef>
                        <a:spcAft>
                          <a:spcPts val="0"/>
                        </a:spcAft>
                        <a:buNone/>
                      </a:pPr>
                      <a:r>
                        <a:rPr lang="en" sz="1500">
                          <a:solidFill>
                            <a:schemeClr val="dk1"/>
                          </a:solidFill>
                          <a:latin typeface="Cantarell"/>
                          <a:ea typeface="Cantarell"/>
                          <a:cs typeface="Cantarell"/>
                          <a:sym typeface="Cantarell"/>
                        </a:rPr>
                        <a:t>6.8K SMD resistors (pack of 40)</a:t>
                      </a:r>
                      <a:endParaRPr sz="1500">
                        <a:solidFill>
                          <a:schemeClr val="dk1"/>
                        </a:solidFill>
                        <a:latin typeface="Cantarell"/>
                        <a:ea typeface="Cantarell"/>
                        <a:cs typeface="Cantarell"/>
                        <a:sym typeface="Cantarell"/>
                      </a:endParaRPr>
                    </a:p>
                    <a:p>
                      <a:pPr marL="0" lvl="0" indent="0" algn="l" rtl="0">
                        <a:spcBef>
                          <a:spcPts val="0"/>
                        </a:spcBef>
                        <a:spcAft>
                          <a:spcPts val="0"/>
                        </a:spcAft>
                        <a:buNone/>
                      </a:pPr>
                      <a:r>
                        <a:rPr lang="en" sz="1500">
                          <a:solidFill>
                            <a:schemeClr val="dk1"/>
                          </a:solidFill>
                          <a:latin typeface="Cantarell"/>
                          <a:ea typeface="Cantarell"/>
                          <a:cs typeface="Cantarell"/>
                          <a:sym typeface="Cantarell"/>
                        </a:rPr>
                        <a:t>XL4015 Buck converter</a:t>
                      </a:r>
                      <a:endParaRPr sz="1500">
                        <a:solidFill>
                          <a:schemeClr val="dk1"/>
                        </a:solidFill>
                        <a:latin typeface="Cantarell"/>
                        <a:ea typeface="Cantarell"/>
                        <a:cs typeface="Cantarell"/>
                        <a:sym typeface="Cantarell"/>
                      </a:endParaRPr>
                    </a:p>
                  </a:txBody>
                  <a:tcPr marL="91425" marR="91425" marT="91425" marB="91425"/>
                </a:tc>
                <a:tc>
                  <a:txBody>
                    <a:bodyPr/>
                    <a:lstStyle/>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5800.00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1650.00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55.00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25.00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30.00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150.00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175.00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2070.00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600.00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1500.00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80.00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450.00</a:t>
                      </a:r>
                      <a:endParaRPr sz="1500">
                        <a:solidFill>
                          <a:schemeClr val="dk1"/>
                        </a:solidFill>
                        <a:latin typeface="Cantarell"/>
                        <a:ea typeface="Cantarell"/>
                        <a:cs typeface="Cantarell"/>
                        <a:sym typeface="Cantarell"/>
                      </a:endParaRPr>
                    </a:p>
                  </a:txBody>
                  <a:tcPr marL="91425" marR="91425" marT="91425" marB="91425"/>
                </a:tc>
                <a:tc>
                  <a:txBody>
                    <a:bodyPr/>
                    <a:lstStyle/>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3</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36</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2</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4</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txBody>
                  <a:tcPr marL="91425" marR="91425" marT="91425" marB="91425"/>
                </a:tc>
                <a:tc>
                  <a:txBody>
                    <a:bodyPr/>
                    <a:lstStyle/>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5800.00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1650.00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6.00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110.00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900.00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60.00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300.00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350.00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4 140.00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2400.00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1500.00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80.00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450.00</a:t>
                      </a:r>
                      <a:endParaRPr sz="1500">
                        <a:solidFill>
                          <a:schemeClr val="dk1"/>
                        </a:solidFill>
                        <a:latin typeface="Cantarell"/>
                        <a:ea typeface="Cantarell"/>
                        <a:cs typeface="Cantarell"/>
                        <a:sym typeface="Cantare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graphicFrame>
        <p:nvGraphicFramePr>
          <p:cNvPr id="819" name="Google Shape;819;p120"/>
          <p:cNvGraphicFramePr/>
          <p:nvPr/>
        </p:nvGraphicFramePr>
        <p:xfrm>
          <a:off x="758225" y="473805"/>
          <a:ext cx="3000000" cy="3000000"/>
        </p:xfrm>
        <a:graphic>
          <a:graphicData uri="http://schemas.openxmlformats.org/drawingml/2006/table">
            <a:tbl>
              <a:tblPr>
                <a:noFill/>
                <a:tableStyleId>{A91280ED-F7D3-4CC7-B408-81AC8CB85BCD}</a:tableStyleId>
              </a:tblPr>
              <a:tblGrid>
                <a:gridCol w="3849500">
                  <a:extLst>
                    <a:ext uri="{9D8B030D-6E8A-4147-A177-3AD203B41FA5}">
                      <a16:colId xmlns:a16="http://schemas.microsoft.com/office/drawing/2014/main" val="20000"/>
                    </a:ext>
                  </a:extLst>
                </a:gridCol>
                <a:gridCol w="1378225">
                  <a:extLst>
                    <a:ext uri="{9D8B030D-6E8A-4147-A177-3AD203B41FA5}">
                      <a16:colId xmlns:a16="http://schemas.microsoft.com/office/drawing/2014/main" val="20001"/>
                    </a:ext>
                  </a:extLst>
                </a:gridCol>
                <a:gridCol w="806375">
                  <a:extLst>
                    <a:ext uri="{9D8B030D-6E8A-4147-A177-3AD203B41FA5}">
                      <a16:colId xmlns:a16="http://schemas.microsoft.com/office/drawing/2014/main" val="20002"/>
                    </a:ext>
                  </a:extLst>
                </a:gridCol>
                <a:gridCol w="1593425">
                  <a:extLst>
                    <a:ext uri="{9D8B030D-6E8A-4147-A177-3AD203B41FA5}">
                      <a16:colId xmlns:a16="http://schemas.microsoft.com/office/drawing/2014/main" val="20003"/>
                    </a:ext>
                  </a:extLst>
                </a:gridCol>
              </a:tblGrid>
              <a:tr h="3555625">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GT2 Belt</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GT2 5x20 pulley</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3 slider DIP switch</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Electromagnet 5kg 5V</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L7805CV 5V Voltage Regulator</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GT2 4mm pulley (teethless)</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DRV8825 Stepper driver</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Chessboard pieces</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3144 Hall effect sensors</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Railings and sliders</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Enclosure box</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Top surface plate</a:t>
                      </a:r>
                      <a:endParaRPr sz="1500">
                        <a:solidFill>
                          <a:schemeClr val="dk1"/>
                        </a:solidFill>
                        <a:latin typeface="Cantarell"/>
                        <a:ea typeface="Cantarell"/>
                        <a:cs typeface="Cantarell"/>
                        <a:sym typeface="Cantarell"/>
                      </a:endParaRPr>
                    </a:p>
                    <a:p>
                      <a:pPr marL="0" lvl="0" indent="0" algn="l"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1602 LCD with I2C</a:t>
                      </a:r>
                      <a:endParaRPr sz="1500">
                        <a:solidFill>
                          <a:schemeClr val="dk1"/>
                        </a:solidFill>
                        <a:latin typeface="Cantarell"/>
                        <a:ea typeface="Cantarell"/>
                        <a:cs typeface="Cantarell"/>
                        <a:sym typeface="Cantarell"/>
                      </a:endParaRPr>
                    </a:p>
                    <a:p>
                      <a:pPr marL="0" lvl="0" indent="0" algn="l" rtl="0">
                        <a:spcBef>
                          <a:spcPts val="0"/>
                        </a:spcBef>
                        <a:spcAft>
                          <a:spcPts val="0"/>
                        </a:spcAft>
                        <a:buNone/>
                      </a:pPr>
                      <a:r>
                        <a:rPr lang="en" sz="1500">
                          <a:solidFill>
                            <a:schemeClr val="dk1"/>
                          </a:solidFill>
                          <a:latin typeface="Cantarell"/>
                          <a:ea typeface="Cantarell"/>
                          <a:cs typeface="Cantarell"/>
                          <a:sym typeface="Cantarell"/>
                        </a:rPr>
                        <a:t>Miscellaneous (Bolts, Solder wire etc)</a:t>
                      </a:r>
                      <a:endParaRPr sz="1500">
                        <a:solidFill>
                          <a:schemeClr val="dk1"/>
                        </a:solidFill>
                        <a:latin typeface="Cantarell"/>
                        <a:ea typeface="Cantarell"/>
                        <a:cs typeface="Cantarell"/>
                        <a:sym typeface="Cantarell"/>
                      </a:endParaRPr>
                    </a:p>
                    <a:p>
                      <a:pPr marL="0" lvl="0" indent="0" algn="l" rtl="0">
                        <a:spcBef>
                          <a:spcPts val="0"/>
                        </a:spcBef>
                        <a:spcAft>
                          <a:spcPts val="0"/>
                        </a:spcAft>
                        <a:buNone/>
                      </a:pPr>
                      <a:r>
                        <a:rPr lang="en" sz="1500">
                          <a:solidFill>
                            <a:schemeClr val="dk1"/>
                          </a:solidFill>
                          <a:latin typeface="Cantarell"/>
                          <a:ea typeface="Cantarell"/>
                          <a:cs typeface="Cantarell"/>
                          <a:sym typeface="Cantarell"/>
                        </a:rPr>
                        <a:t>Chessboard sticker</a:t>
                      </a:r>
                      <a:endParaRPr sz="1500">
                        <a:solidFill>
                          <a:schemeClr val="dk1"/>
                        </a:solidFill>
                        <a:latin typeface="Cantarell"/>
                        <a:ea typeface="Cantarell"/>
                        <a:cs typeface="Cantarell"/>
                        <a:sym typeface="Cantarell"/>
                      </a:endParaRPr>
                    </a:p>
                    <a:p>
                      <a:pPr marL="0" lvl="0" indent="0" algn="l" rtl="0">
                        <a:spcBef>
                          <a:spcPts val="0"/>
                        </a:spcBef>
                        <a:spcAft>
                          <a:spcPts val="0"/>
                        </a:spcAft>
                        <a:buNone/>
                      </a:pPr>
                      <a:r>
                        <a:rPr lang="en" sz="1500">
                          <a:solidFill>
                            <a:schemeClr val="dk1"/>
                          </a:solidFill>
                          <a:latin typeface="Cantarell"/>
                          <a:ea typeface="Cantarell"/>
                          <a:cs typeface="Cantarell"/>
                          <a:sym typeface="Cantarell"/>
                        </a:rPr>
                        <a:t>Wood sticker</a:t>
                      </a:r>
                      <a:endParaRPr sz="1500">
                        <a:solidFill>
                          <a:schemeClr val="dk1"/>
                        </a:solidFill>
                        <a:latin typeface="Cantarell"/>
                        <a:ea typeface="Cantarell"/>
                        <a:cs typeface="Cantarell"/>
                        <a:sym typeface="Cantarell"/>
                      </a:endParaRPr>
                    </a:p>
                  </a:txBody>
                  <a:tcPr marL="91425" marR="91425" marT="91425" marB="91425"/>
                </a:tc>
                <a:tc>
                  <a:txBody>
                    <a:bodyPr/>
                    <a:lstStyle/>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350.00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220.00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40.00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1200.00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50.00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400.00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800.00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1840.00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40.00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4000.00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2000.00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1000.00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1000.00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700.00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500.00</a:t>
                      </a:r>
                      <a:endParaRPr sz="1500">
                        <a:solidFill>
                          <a:schemeClr val="dk1"/>
                        </a:solidFill>
                        <a:latin typeface="Cantarell"/>
                        <a:ea typeface="Cantarell"/>
                        <a:cs typeface="Cantarell"/>
                        <a:sym typeface="Cantarell"/>
                      </a:endParaRPr>
                    </a:p>
                  </a:txBody>
                  <a:tcPr marL="91425" marR="91425" marT="91425" marB="91425"/>
                </a:tc>
                <a:tc>
                  <a:txBody>
                    <a:bodyPr/>
                    <a:lstStyle/>
                    <a:p>
                      <a:pPr marL="0" lvl="0" indent="0" algn="r" rtl="0">
                        <a:spcBef>
                          <a:spcPts val="0"/>
                        </a:spcBef>
                        <a:spcAft>
                          <a:spcPts val="0"/>
                        </a:spcAft>
                        <a:buNone/>
                      </a:pPr>
                      <a:r>
                        <a:rPr lang="en" sz="1500">
                          <a:solidFill>
                            <a:schemeClr val="dk1"/>
                          </a:solidFill>
                          <a:latin typeface="Cantarell"/>
                          <a:ea typeface="Cantarell"/>
                          <a:cs typeface="Cantarell"/>
                          <a:sym typeface="Cantarell"/>
                        </a:rPr>
                        <a:t>5</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2</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2</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2</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8</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2</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70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a:t>
                      </a:r>
                      <a:endParaRPr sz="1500">
                        <a:solidFill>
                          <a:schemeClr val="dk1"/>
                        </a:solidFill>
                        <a:latin typeface="Cantarell"/>
                        <a:ea typeface="Cantarell"/>
                        <a:cs typeface="Cantarell"/>
                        <a:sym typeface="Cantarell"/>
                      </a:endParaRPr>
                    </a:p>
                  </a:txBody>
                  <a:tcPr marL="91425" marR="91425" marT="91425" marB="91425"/>
                </a:tc>
                <a:tc>
                  <a:txBody>
                    <a:bodyPr/>
                    <a:lstStyle/>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1 750.00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440.00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80.00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1200.00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3 200.00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1 600.00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1 840.00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2 800.00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4 500.00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2 000.00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1 000.00</a:t>
                      </a:r>
                      <a:endParaRPr sz="1500">
                        <a:solidFill>
                          <a:schemeClr val="dk1"/>
                        </a:solidFill>
                        <a:latin typeface="Cantarell"/>
                        <a:ea typeface="Cantarell"/>
                        <a:cs typeface="Cantarell"/>
                        <a:sym typeface="Cantarell"/>
                      </a:endParaRPr>
                    </a:p>
                    <a:p>
                      <a:pPr marL="0" lvl="0" indent="0" algn="r" rtl="0">
                        <a:spcBef>
                          <a:spcPts val="0"/>
                        </a:spcBef>
                        <a:spcAft>
                          <a:spcPts val="0"/>
                        </a:spcAft>
                        <a:buClr>
                          <a:schemeClr val="dk1"/>
                        </a:buClr>
                        <a:buSzPts val="1100"/>
                        <a:buFont typeface="Arial"/>
                        <a:buNone/>
                      </a:pPr>
                      <a:r>
                        <a:rPr lang="en" sz="1500">
                          <a:solidFill>
                            <a:schemeClr val="dk1"/>
                          </a:solidFill>
                          <a:latin typeface="Cantarell"/>
                          <a:ea typeface="Cantarell"/>
                          <a:cs typeface="Cantarell"/>
                          <a:sym typeface="Cantarell"/>
                        </a:rPr>
                        <a:t>(Had in hand)</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1 000.00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700.00</a:t>
                      </a:r>
                      <a:endParaRPr sz="1500">
                        <a:solidFill>
                          <a:schemeClr val="dk1"/>
                        </a:solidFill>
                        <a:latin typeface="Cantarell"/>
                        <a:ea typeface="Cantarell"/>
                        <a:cs typeface="Cantarell"/>
                        <a:sym typeface="Cantarell"/>
                      </a:endParaRPr>
                    </a:p>
                    <a:p>
                      <a:pPr marL="0" lvl="0" indent="0" algn="r" rtl="0">
                        <a:spcBef>
                          <a:spcPts val="0"/>
                        </a:spcBef>
                        <a:spcAft>
                          <a:spcPts val="0"/>
                        </a:spcAft>
                        <a:buNone/>
                      </a:pPr>
                      <a:r>
                        <a:rPr lang="en" sz="1500">
                          <a:solidFill>
                            <a:schemeClr val="dk1"/>
                          </a:solidFill>
                          <a:latin typeface="Cantarell"/>
                          <a:ea typeface="Cantarell"/>
                          <a:cs typeface="Cantarell"/>
                          <a:sym typeface="Cantarell"/>
                        </a:rPr>
                        <a:t>500.00</a:t>
                      </a:r>
                      <a:endParaRPr sz="1500">
                        <a:solidFill>
                          <a:schemeClr val="dk1"/>
                        </a:solidFill>
                        <a:latin typeface="Cantarell"/>
                        <a:ea typeface="Cantarell"/>
                        <a:cs typeface="Cantarell"/>
                        <a:sym typeface="Cantarell"/>
                      </a:endParaRPr>
                    </a:p>
                  </a:txBody>
                  <a:tcPr marL="91425" marR="91425" marT="91425" marB="91425"/>
                </a:tc>
                <a:extLst>
                  <a:ext uri="{0D108BD9-81ED-4DB2-BD59-A6C34878D82A}">
                    <a16:rowId xmlns:a16="http://schemas.microsoft.com/office/drawing/2014/main" val="10000"/>
                  </a:ext>
                </a:extLst>
              </a:tr>
              <a:tr h="640250">
                <a:tc gridSpan="3">
                  <a:txBody>
                    <a:bodyPr/>
                    <a:lstStyle/>
                    <a:p>
                      <a:pPr marL="0" lvl="0" indent="0" algn="l" rtl="0">
                        <a:spcBef>
                          <a:spcPts val="0"/>
                        </a:spcBef>
                        <a:spcAft>
                          <a:spcPts val="0"/>
                        </a:spcAft>
                        <a:buNone/>
                      </a:pPr>
                      <a:r>
                        <a:rPr lang="en" sz="1500" b="1">
                          <a:latin typeface="Cantarell"/>
                          <a:ea typeface="Cantarell"/>
                          <a:cs typeface="Cantarell"/>
                          <a:sym typeface="Cantarell"/>
                        </a:rPr>
                        <a:t>Total</a:t>
                      </a:r>
                      <a:endParaRPr sz="1500" b="1">
                        <a:latin typeface="Cantarell"/>
                        <a:ea typeface="Cantarell"/>
                        <a:cs typeface="Cantarell"/>
                        <a:sym typeface="Cantarell"/>
                      </a:endParaRPr>
                    </a:p>
                  </a:txBody>
                  <a:tcPr marL="91425" marR="91425" marT="91425" marB="91425" anchor="ctr"/>
                </a:tc>
                <a:tc hMerge="1">
                  <a:txBody>
                    <a:bodyPr/>
                    <a:lstStyle/>
                    <a:p>
                      <a:endParaRPr lang="en-US"/>
                    </a:p>
                  </a:txBody>
                  <a:tcPr/>
                </a:tc>
                <a:tc hMerge="1">
                  <a:txBody>
                    <a:bodyPr/>
                    <a:lstStyle/>
                    <a:p>
                      <a:endParaRPr lang="en-US"/>
                    </a:p>
                  </a:txBody>
                  <a:tcPr/>
                </a:tc>
                <a:tc>
                  <a:txBody>
                    <a:bodyPr/>
                    <a:lstStyle/>
                    <a:p>
                      <a:pPr marL="0" lvl="0" indent="0" algn="r" rtl="0">
                        <a:spcBef>
                          <a:spcPts val="0"/>
                        </a:spcBef>
                        <a:spcAft>
                          <a:spcPts val="0"/>
                        </a:spcAft>
                        <a:buNone/>
                      </a:pPr>
                      <a:r>
                        <a:rPr lang="en" sz="1500" b="1">
                          <a:latin typeface="Cantarell"/>
                          <a:ea typeface="Cantarell"/>
                          <a:cs typeface="Cantarell"/>
                          <a:sym typeface="Cantarell"/>
                        </a:rPr>
                        <a:t>40 456.00</a:t>
                      </a:r>
                      <a:endParaRPr sz="1500" b="1">
                        <a:latin typeface="Cantarell"/>
                        <a:ea typeface="Cantarell"/>
                        <a:cs typeface="Cantarell"/>
                        <a:sym typeface="Cantarell"/>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21"/>
          <p:cNvSpPr txBox="1">
            <a:spLocks noGrp="1"/>
          </p:cNvSpPr>
          <p:nvPr>
            <p:ph type="title"/>
          </p:nvPr>
        </p:nvSpPr>
        <p:spPr>
          <a:xfrm>
            <a:off x="2402400" y="1579813"/>
            <a:ext cx="4339200" cy="131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 &amp; A</a:t>
            </a:r>
            <a:endParaRPr/>
          </a:p>
        </p:txBody>
      </p:sp>
    </p:spTree>
  </p:cSld>
  <p:clrMapOvr>
    <a:masterClrMapping/>
  </p:clrMapOvr>
</p:sld>
</file>

<file path=ppt/theme/theme1.xml><?xml version="1.0" encoding="utf-8"?>
<a:theme xmlns:a="http://schemas.openxmlformats.org/drawingml/2006/main" name="American Chess Day Minitheme by Slidesgo">
  <a:themeElements>
    <a:clrScheme name="Simple Light">
      <a:dk1>
        <a:srgbClr val="000000"/>
      </a:dk1>
      <a:lt1>
        <a:srgbClr val="FFFFFF"/>
      </a:lt1>
      <a:dk2>
        <a:srgbClr val="4E4E4E"/>
      </a:dk2>
      <a:lt2>
        <a:srgbClr val="B3B3B3"/>
      </a:lt2>
      <a:accent1>
        <a:srgbClr val="DBDBDB"/>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TotalTime>
  <Words>4318</Words>
  <Application>Microsoft Office PowerPoint</Application>
  <PresentationFormat>On-screen Show (16:9)</PresentationFormat>
  <Paragraphs>600</Paragraphs>
  <Slides>100</Slides>
  <Notes>100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Cinzel SemiBold</vt:lpstr>
      <vt:lpstr>Cinzel Medium</vt:lpstr>
      <vt:lpstr>Cinzel</vt:lpstr>
      <vt:lpstr>PT Sans</vt:lpstr>
      <vt:lpstr>Arial</vt:lpstr>
      <vt:lpstr>Cantarell</vt:lpstr>
      <vt:lpstr>Roboto Condensed Light</vt:lpstr>
      <vt:lpstr>Montserrat</vt:lpstr>
      <vt:lpstr>American Chess Day Minitheme by Slidesgo</vt:lpstr>
      <vt:lpstr>Autonomous Chess Board</vt:lpstr>
      <vt:lpstr>Introduction</vt:lpstr>
      <vt:lpstr>Group Members</vt:lpstr>
      <vt:lpstr>Problem in Brief</vt:lpstr>
      <vt:lpstr>Aim and Objectives</vt:lpstr>
      <vt:lpstr>Proposed  Solution</vt:lpstr>
      <vt:lpstr>Block Diagram</vt:lpstr>
      <vt:lpstr>3D model - outer view</vt:lpstr>
      <vt:lpstr>3D model - Inner view</vt:lpstr>
      <vt:lpstr>3D model - Railings</vt:lpstr>
      <vt:lpstr>Internals</vt:lpstr>
      <vt:lpstr>Internals</vt:lpstr>
      <vt:lpstr>Internals</vt:lpstr>
      <vt:lpstr>3D model - Exploded view</vt:lpstr>
      <vt:lpstr>Mechanism</vt:lpstr>
      <vt:lpstr>Chess Algorithm</vt:lpstr>
      <vt:lpstr>Advantages of Micro Max Chess Program  Smart Efficient Small (&lt;2kB) Open Source  This program is based on Minimax (MinMax)  and Alpha-Beta Algorithms.</vt:lpstr>
      <vt:lpstr>INdividuaL contribution</vt:lpstr>
      <vt:lpstr>215565L - Weerasinghe RT</vt:lpstr>
      <vt:lpstr>Hall effect Sensor - A3144</vt:lpstr>
      <vt:lpstr>Hall effect Sensor - A3144</vt:lpstr>
      <vt:lpstr>Hall effect Sensor - A3144</vt:lpstr>
      <vt:lpstr>Hall effect Sensor - A3144</vt:lpstr>
      <vt:lpstr>Hall effect Sensor - A3144</vt:lpstr>
      <vt:lpstr>Hall effect Sensor - Full Block Diagram</vt:lpstr>
      <vt:lpstr>Hall effect Sensor - A3144</vt:lpstr>
      <vt:lpstr>CD74HC4067</vt:lpstr>
      <vt:lpstr>16-channel Mux module </vt:lpstr>
      <vt:lpstr>Technique</vt:lpstr>
      <vt:lpstr>Technique</vt:lpstr>
      <vt:lpstr>Functional Block diagram</vt:lpstr>
      <vt:lpstr>Mux circuit - part 1</vt:lpstr>
      <vt:lpstr>Mux circuit - part 2</vt:lpstr>
      <vt:lpstr>Voltage Regulator - XL4015</vt:lpstr>
      <vt:lpstr>Voltage Regulator - XL4015</vt:lpstr>
      <vt:lpstr>Voltage Regulator - XL4015</vt:lpstr>
      <vt:lpstr>Technique</vt:lpstr>
      <vt:lpstr>XL4015 - Circuit</vt:lpstr>
      <vt:lpstr>215527A - Harischandra HBR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 Switches Positioning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Motor Function Code</vt:lpstr>
      <vt:lpstr>The Chess Board Coordinates System</vt:lpstr>
      <vt:lpstr>Motor Calibration Function </vt:lpstr>
      <vt:lpstr>Calibration process</vt:lpstr>
      <vt:lpstr>Calibration process</vt:lpstr>
      <vt:lpstr>Motor Calibration Function Code</vt:lpstr>
      <vt:lpstr>Black player Displacement</vt:lpstr>
      <vt:lpstr>Black Player Movement function initial  Code</vt:lpstr>
      <vt:lpstr>PowerPoint Presentation</vt:lpstr>
      <vt:lpstr>White Capturing</vt:lpstr>
      <vt:lpstr>Black Player Movement function  initial  Code</vt:lpstr>
      <vt:lpstr>Serial Communication</vt:lpstr>
      <vt:lpstr>Serial Communication Circuit Diagram</vt:lpstr>
      <vt:lpstr>PowerPoint Presentation</vt:lpstr>
      <vt:lpstr>215538H - Naranpanawa HMSDK</vt:lpstr>
      <vt:lpstr>Electromagnet - P25/20</vt:lpstr>
      <vt:lpstr>PowerPoint Presentation</vt:lpstr>
      <vt:lpstr>PowerPoint Presentation</vt:lpstr>
      <vt:lpstr>Technique -:  The chessboard is equipped with a single electromagnet positioned on a movable platform. The electromagnet is connected to a system of motors and belts. Each chess piece has a magnetic base for attraction. When a move needs to be made, the motors are activated, causing the movable platform to move along the belts. The electromagnet, mounted on the movable platform, is positioned below the chess piece that needs to be moved.</vt:lpstr>
      <vt:lpstr>When algorithm decided the move, the electromagnet is activated, creating a magnetic field that attracts the magnetic base of the chess piece. The movable platform, carrying the electromagnet and the attracted chess piece, moves along the belts to the desired destination square that provided by the algorithm. Once the movable platform reaches the destination square, the electromagnet is deactivated, releasing the chess piece. The motors then move the movable platform back to its starting position or to prepare for the next move. The chessboard is now ready for the next move, and the process repeats as needed.</vt:lpstr>
      <vt:lpstr>Transistor - TIP120 NPN</vt:lpstr>
      <vt:lpstr>PowerPoint Presentation</vt:lpstr>
      <vt:lpstr>PowerPoint Presentation</vt:lpstr>
      <vt:lpstr>Voltage Regulator - L7805CV</vt:lpstr>
      <vt:lpstr>PowerPoint Presentation</vt:lpstr>
      <vt:lpstr>PowerPoint Presentation</vt:lpstr>
      <vt:lpstr>PowerPoint Presentation</vt:lpstr>
      <vt:lpstr>PowerPoint Presentation</vt:lpstr>
      <vt:lpstr>PowerPoint Presentation</vt:lpstr>
      <vt:lpstr>PowerPoint Presentation</vt:lpstr>
      <vt:lpstr>215559X - Shamil MRM</vt:lpstr>
      <vt:lpstr>Lcd display</vt:lpstr>
      <vt:lpstr>specifications:</vt:lpstr>
      <vt:lpstr>I2c module</vt:lpstr>
      <vt:lpstr>PowerPoint Presentation</vt:lpstr>
      <vt:lpstr>Budget</vt:lpstr>
      <vt:lpstr>PowerPoint Presentation</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Chess Board</dc:title>
  <cp:lastModifiedBy>Ravindu Weerasinghe</cp:lastModifiedBy>
  <cp:revision>2</cp:revision>
  <dcterms:modified xsi:type="dcterms:W3CDTF">2023-08-03T05:59:06Z</dcterms:modified>
</cp:coreProperties>
</file>